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6" r:id="rId2"/>
    <p:sldId id="341" r:id="rId3"/>
    <p:sldId id="336" r:id="rId4"/>
    <p:sldId id="337" r:id="rId5"/>
    <p:sldId id="323" r:id="rId6"/>
    <p:sldId id="338" r:id="rId7"/>
    <p:sldId id="325" r:id="rId8"/>
    <p:sldId id="326" r:id="rId9"/>
    <p:sldId id="289" r:id="rId10"/>
    <p:sldId id="290" r:id="rId11"/>
    <p:sldId id="324" r:id="rId12"/>
    <p:sldId id="260" r:id="rId13"/>
    <p:sldId id="294" r:id="rId14"/>
    <p:sldId id="296" r:id="rId15"/>
    <p:sldId id="297" r:id="rId16"/>
    <p:sldId id="298" r:id="rId17"/>
    <p:sldId id="300" r:id="rId18"/>
    <p:sldId id="303" r:id="rId19"/>
    <p:sldId id="263" r:id="rId20"/>
    <p:sldId id="304" r:id="rId21"/>
    <p:sldId id="305" r:id="rId22"/>
    <p:sldId id="306" r:id="rId23"/>
    <p:sldId id="307" r:id="rId24"/>
    <p:sldId id="308" r:id="rId25"/>
    <p:sldId id="309" r:id="rId26"/>
    <p:sldId id="312" r:id="rId27"/>
    <p:sldId id="340" r:id="rId28"/>
    <p:sldId id="310" r:id="rId29"/>
    <p:sldId id="313" r:id="rId30"/>
    <p:sldId id="320" r:id="rId31"/>
    <p:sldId id="311" r:id="rId32"/>
    <p:sldId id="314" r:id="rId33"/>
    <p:sldId id="317" r:id="rId34"/>
    <p:sldId id="316" r:id="rId35"/>
    <p:sldId id="318" r:id="rId36"/>
    <p:sldId id="319" r:id="rId37"/>
    <p:sldId id="327" r:id="rId38"/>
    <p:sldId id="328" r:id="rId39"/>
    <p:sldId id="329" r:id="rId40"/>
    <p:sldId id="330" r:id="rId41"/>
    <p:sldId id="331" r:id="rId42"/>
    <p:sldId id="335" r:id="rId43"/>
    <p:sldId id="334" r:id="rId44"/>
    <p:sldId id="333" r:id="rId45"/>
    <p:sldId id="321"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173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FA7C5A-28D0-5C47-84E9-F294BD6C0F8C}" type="datetimeFigureOut">
              <a:rPr lang="en-US" smtClean="0"/>
              <a:t>7/8/22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EB9B68-9EED-5942-AA77-E85FBC9B45BB}" type="slidenum">
              <a:rPr lang="en-US" smtClean="0"/>
              <a:t>‹#›</a:t>
            </a:fld>
            <a:endParaRPr lang="en-US"/>
          </a:p>
        </p:txBody>
      </p:sp>
    </p:spTree>
    <p:extLst>
      <p:ext uri="{BB962C8B-B14F-4D97-AF65-F5344CB8AC3E}">
        <p14:creationId xmlns:p14="http://schemas.microsoft.com/office/powerpoint/2010/main" val="5306025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https://</a:t>
            </a:r>
            <a:r>
              <a:rPr lang="en-US" dirty="0" err="1" smtClean="0"/>
              <a:t>www.chemistryworld.com</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2</a:t>
            </a:fld>
            <a:endParaRPr lang="en-US"/>
          </a:p>
        </p:txBody>
      </p:sp>
    </p:spTree>
    <p:extLst>
      <p:ext uri="{BB962C8B-B14F-4D97-AF65-F5344CB8AC3E}">
        <p14:creationId xmlns:p14="http://schemas.microsoft.com/office/powerpoint/2010/main" val="49488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a:t>
            </a:r>
            <a:r>
              <a:rPr lang="en-US" dirty="0" err="1" smtClean="0"/>
              <a:t>sleepassociation.org</a:t>
            </a:r>
            <a:r>
              <a:rPr lang="en-US" dirty="0" smtClean="0"/>
              <a:t> for other sleep disorders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5</a:t>
            </a:fld>
            <a:endParaRPr lang="en-US"/>
          </a:p>
        </p:txBody>
      </p:sp>
    </p:spTree>
    <p:extLst>
      <p:ext uri="{BB962C8B-B14F-4D97-AF65-F5344CB8AC3E}">
        <p14:creationId xmlns:p14="http://schemas.microsoft.com/office/powerpoint/2010/main" val="36863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7</a:t>
            </a:fld>
            <a:endParaRPr lang="en-US"/>
          </a:p>
        </p:txBody>
      </p:sp>
    </p:spTree>
    <p:extLst>
      <p:ext uri="{BB962C8B-B14F-4D97-AF65-F5344CB8AC3E}">
        <p14:creationId xmlns:p14="http://schemas.microsoft.com/office/powerpoint/2010/main" val="2296357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a:t>
            </a:r>
            <a:r>
              <a:rPr lang="en-US" baseline="0" dirty="0" err="1" smtClean="0"/>
              <a:t>southfloridareporter.com</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8</a:t>
            </a:fld>
            <a:endParaRPr lang="en-US"/>
          </a:p>
        </p:txBody>
      </p:sp>
    </p:spTree>
    <p:extLst>
      <p:ext uri="{BB962C8B-B14F-4D97-AF65-F5344CB8AC3E}">
        <p14:creationId xmlns:p14="http://schemas.microsoft.com/office/powerpoint/2010/main" val="3177618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dirty="0" err="1" smtClean="0"/>
              <a:t>clipgound.com</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9</a:t>
            </a:fld>
            <a:endParaRPr lang="en-US"/>
          </a:p>
        </p:txBody>
      </p:sp>
    </p:spTree>
    <p:extLst>
      <p:ext uri="{BB962C8B-B14F-4D97-AF65-F5344CB8AC3E}">
        <p14:creationId xmlns:p14="http://schemas.microsoft.com/office/powerpoint/2010/main" val="834949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a:t>
            </a:r>
            <a:r>
              <a:rPr lang="en-US" i="1" dirty="0" smtClean="0"/>
              <a:t>Neurobiology</a:t>
            </a:r>
            <a:r>
              <a:rPr lang="en-US" dirty="0" smtClean="0"/>
              <a:t> module for details</a:t>
            </a:r>
          </a:p>
          <a:p>
            <a:r>
              <a:rPr lang="en-US" dirty="0" smtClean="0"/>
              <a:t>Other</a:t>
            </a:r>
            <a:r>
              <a:rPr lang="en-US" baseline="0" dirty="0" smtClean="0"/>
              <a:t> information: Why We Sleep, Walker, 2017; </a:t>
            </a:r>
            <a:r>
              <a:rPr lang="en-US" baseline="0" dirty="0" err="1" smtClean="0"/>
              <a:t>brainconnection.brainhq.com</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10</a:t>
            </a:fld>
            <a:endParaRPr lang="en-US"/>
          </a:p>
        </p:txBody>
      </p:sp>
    </p:spTree>
    <p:extLst>
      <p:ext uri="{BB962C8B-B14F-4D97-AF65-F5344CB8AC3E}">
        <p14:creationId xmlns:p14="http://schemas.microsoft.com/office/powerpoint/2010/main" val="3799055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Image: </a:t>
            </a:r>
            <a:r>
              <a:rPr lang="en-US" baseline="0" dirty="0" err="1" smtClean="0"/>
              <a:t>toonclips.com</a:t>
            </a:r>
            <a:endParaRPr lang="en-US"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11</a:t>
            </a:fld>
            <a:endParaRPr lang="en-US"/>
          </a:p>
        </p:txBody>
      </p:sp>
    </p:spTree>
    <p:extLst>
      <p:ext uri="{BB962C8B-B14F-4D97-AF65-F5344CB8AC3E}">
        <p14:creationId xmlns:p14="http://schemas.microsoft.com/office/powerpoint/2010/main" val="1619041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https://</a:t>
            </a:r>
            <a:r>
              <a:rPr lang="en-US" dirty="0" err="1" smtClean="0"/>
              <a:t>www.ninds.nih.gov</a:t>
            </a:r>
            <a:r>
              <a:rPr lang="en-US" dirty="0" smtClean="0"/>
              <a:t>/Disorders/Patient-Caregiver-Education/Fact-Sheets/Narcolepsy-Fact-Sheet</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12</a:t>
            </a:fld>
            <a:endParaRPr lang="en-US"/>
          </a:p>
        </p:txBody>
      </p:sp>
    </p:spTree>
    <p:extLst>
      <p:ext uri="{BB962C8B-B14F-4D97-AF65-F5344CB8AC3E}">
        <p14:creationId xmlns:p14="http://schemas.microsoft.com/office/powerpoint/2010/main" val="4164296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https://</a:t>
            </a:r>
            <a:r>
              <a:rPr lang="en-US" dirty="0" err="1" smtClean="0"/>
              <a:t>www.ninds.nih.gov</a:t>
            </a:r>
            <a:r>
              <a:rPr lang="en-US" dirty="0" smtClean="0"/>
              <a:t>/Disorders/Patient-Caregiver-Education/Fact-Sheets/Narcolepsy-Fact-Sheet</a:t>
            </a:r>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13</a:t>
            </a:fld>
            <a:endParaRPr lang="en-US"/>
          </a:p>
        </p:txBody>
      </p:sp>
    </p:spTree>
    <p:extLst>
      <p:ext uri="{BB962C8B-B14F-4D97-AF65-F5344CB8AC3E}">
        <p14:creationId xmlns:p14="http://schemas.microsoft.com/office/powerpoint/2010/main" val="373740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https://</a:t>
            </a:r>
            <a:r>
              <a:rPr lang="en-US" dirty="0" err="1" smtClean="0"/>
              <a:t>www.ninds.nih.gov</a:t>
            </a:r>
            <a:r>
              <a:rPr lang="en-US" dirty="0" smtClean="0"/>
              <a:t>/Disorders/Patient-Caregiver-Education/Fact-Sheets/Narcolepsy-Fact-Sheet</a:t>
            </a:r>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14</a:t>
            </a:fld>
            <a:endParaRPr lang="en-US"/>
          </a:p>
        </p:txBody>
      </p:sp>
    </p:spTree>
    <p:extLst>
      <p:ext uri="{BB962C8B-B14F-4D97-AF65-F5344CB8AC3E}">
        <p14:creationId xmlns:p14="http://schemas.microsoft.com/office/powerpoint/2010/main" val="345820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https://</a:t>
            </a:r>
            <a:r>
              <a:rPr lang="en-US" dirty="0" err="1" smtClean="0"/>
              <a:t>www.ninds.nih.gov</a:t>
            </a:r>
            <a:r>
              <a:rPr lang="en-US" dirty="0" smtClean="0"/>
              <a:t>/Disorders/Patient-Caregiver-Education/Fact-Sheets/Narcolepsy-Fact-Sheet</a:t>
            </a:r>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15</a:t>
            </a:fld>
            <a:endParaRPr lang="en-US"/>
          </a:p>
        </p:txBody>
      </p:sp>
    </p:spTree>
    <p:extLst>
      <p:ext uri="{BB962C8B-B14F-4D97-AF65-F5344CB8AC3E}">
        <p14:creationId xmlns:p14="http://schemas.microsoft.com/office/powerpoint/2010/main" val="1653352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dirty="0" err="1" smtClean="0"/>
              <a:t>blog.healthians.com</a:t>
            </a:r>
            <a:endParaRPr lang="en-US" dirty="0" smtClean="0"/>
          </a:p>
          <a:p>
            <a:r>
              <a:rPr lang="en-US" dirty="0" smtClean="0"/>
              <a:t>RLS info: https://</a:t>
            </a:r>
            <a:r>
              <a:rPr lang="en-US" dirty="0" err="1" smtClean="0"/>
              <a:t>www.ninds.nih.gov</a:t>
            </a:r>
            <a:r>
              <a:rPr lang="en-US" dirty="0" smtClean="0"/>
              <a:t>/Disorders/Patient-Caregiver-Education/Fact-Sheets/Restless-Legs-Syndrome-Fact-Sheet</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17</a:t>
            </a:fld>
            <a:endParaRPr lang="en-US"/>
          </a:p>
        </p:txBody>
      </p:sp>
    </p:spTree>
    <p:extLst>
      <p:ext uri="{BB962C8B-B14F-4D97-AF65-F5344CB8AC3E}">
        <p14:creationId xmlns:p14="http://schemas.microsoft.com/office/powerpoint/2010/main" val="3381477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www.ninds.nih.gov</a:t>
            </a:r>
            <a:r>
              <a:rPr lang="en-US" dirty="0" smtClean="0"/>
              <a:t>/Disorders/Patient-Caregiver-Education/Fact-Sheets/Restless-Legs-Syndrome-Fact-Sheet</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Image: </a:t>
            </a:r>
            <a:r>
              <a:rPr lang="en-US" dirty="0" err="1" smtClean="0"/>
              <a:t>blog.healthians.com</a:t>
            </a:r>
            <a:endParaRPr lang="en-US"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18</a:t>
            </a:fld>
            <a:endParaRPr lang="en-US"/>
          </a:p>
        </p:txBody>
      </p:sp>
    </p:spTree>
    <p:extLst>
      <p:ext uri="{BB962C8B-B14F-4D97-AF65-F5344CB8AC3E}">
        <p14:creationId xmlns:p14="http://schemas.microsoft.com/office/powerpoint/2010/main" val="4189674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Task:  Explain how each of these gene products could be</a:t>
            </a:r>
            <a:r>
              <a:rPr lang="en-US" baseline="0" dirty="0" smtClean="0"/>
              <a:t> linked to RLS.</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19</a:t>
            </a:fld>
            <a:endParaRPr lang="en-US"/>
          </a:p>
        </p:txBody>
      </p:sp>
    </p:spTree>
    <p:extLst>
      <p:ext uri="{BB962C8B-B14F-4D97-AF65-F5344CB8AC3E}">
        <p14:creationId xmlns:p14="http://schemas.microsoft.com/office/powerpoint/2010/main" val="230447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www.ninds.nih.gov</a:t>
            </a:r>
            <a:r>
              <a:rPr lang="en-US" dirty="0" smtClean="0"/>
              <a:t>/Disorders/Patient-Caregiver-Education/Fact-Sheets/Restless-Legs-Syndrome-Fact-Sheet</a:t>
            </a:r>
          </a:p>
          <a:p>
            <a:r>
              <a:rPr lang="en-US" dirty="0" smtClean="0"/>
              <a:t>Image: </a:t>
            </a:r>
            <a:r>
              <a:rPr lang="en-US" dirty="0" err="1" smtClean="0"/>
              <a:t>sarcoidosis.com.au</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20</a:t>
            </a:fld>
            <a:endParaRPr lang="en-US"/>
          </a:p>
        </p:txBody>
      </p:sp>
    </p:spTree>
    <p:extLst>
      <p:ext uri="{BB962C8B-B14F-4D97-AF65-F5344CB8AC3E}">
        <p14:creationId xmlns:p14="http://schemas.microsoft.com/office/powerpoint/2010/main" val="222332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Image: </a:t>
            </a:r>
            <a:r>
              <a:rPr lang="en-US" dirty="0" err="1" smtClean="0"/>
              <a:t>blog.healthians.com</a:t>
            </a:r>
            <a:endParaRPr lang="en-US"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21</a:t>
            </a:fld>
            <a:endParaRPr lang="en-US"/>
          </a:p>
        </p:txBody>
      </p:sp>
    </p:spTree>
    <p:extLst>
      <p:ext uri="{BB962C8B-B14F-4D97-AF65-F5344CB8AC3E}">
        <p14:creationId xmlns:p14="http://schemas.microsoft.com/office/powerpoint/2010/main" val="3801322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Interesting fact: the National Institute of Neurological Disorders and Stroke has nothing on insomnia.</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Image: </a:t>
            </a:r>
            <a:r>
              <a:rPr lang="en-US" dirty="0" err="1" smtClean="0"/>
              <a:t>colliersnews.com</a:t>
            </a:r>
            <a:endParaRPr lang="en-US"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24</a:t>
            </a:fld>
            <a:endParaRPr lang="en-US"/>
          </a:p>
        </p:txBody>
      </p:sp>
    </p:spTree>
    <p:extLst>
      <p:ext uri="{BB962C8B-B14F-4D97-AF65-F5344CB8AC3E}">
        <p14:creationId xmlns:p14="http://schemas.microsoft.com/office/powerpoint/2010/main" val="1499593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about insomnia in </a:t>
            </a:r>
            <a:r>
              <a:rPr lang="en-US" i="1" dirty="0" smtClean="0"/>
              <a:t>Evolution</a:t>
            </a:r>
            <a:r>
              <a:rPr lang="en-US" dirty="0" smtClean="0"/>
              <a:t> module</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25</a:t>
            </a:fld>
            <a:endParaRPr lang="en-US"/>
          </a:p>
        </p:txBody>
      </p:sp>
    </p:spTree>
    <p:extLst>
      <p:ext uri="{BB962C8B-B14F-4D97-AF65-F5344CB8AC3E}">
        <p14:creationId xmlns:p14="http://schemas.microsoft.com/office/powerpoint/2010/main" val="3707291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Image: </a:t>
            </a:r>
            <a:r>
              <a:rPr lang="en-US" dirty="0" err="1" smtClean="0"/>
              <a:t>clipgound.com</a:t>
            </a:r>
            <a:endParaRPr lang="en-US"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26</a:t>
            </a:fld>
            <a:endParaRPr lang="en-US"/>
          </a:p>
        </p:txBody>
      </p:sp>
    </p:spTree>
    <p:extLst>
      <p:ext uri="{BB962C8B-B14F-4D97-AF65-F5344CB8AC3E}">
        <p14:creationId xmlns:p14="http://schemas.microsoft.com/office/powerpoint/2010/main" val="3884751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enlightened-</a:t>
            </a:r>
            <a:r>
              <a:rPr lang="en-US" dirty="0" err="1" smtClean="0"/>
              <a:t>consciousness.com</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28</a:t>
            </a:fld>
            <a:endParaRPr lang="en-US"/>
          </a:p>
        </p:txBody>
      </p:sp>
    </p:spTree>
    <p:extLst>
      <p:ext uri="{BB962C8B-B14F-4D97-AF65-F5344CB8AC3E}">
        <p14:creationId xmlns:p14="http://schemas.microsoft.com/office/powerpoint/2010/main" val="1195067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dirty="0" err="1" smtClean="0"/>
              <a:t>morningpicker.com</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30</a:t>
            </a:fld>
            <a:endParaRPr lang="en-US"/>
          </a:p>
        </p:txBody>
      </p:sp>
    </p:spTree>
    <p:extLst>
      <p:ext uri="{BB962C8B-B14F-4D97-AF65-F5344CB8AC3E}">
        <p14:creationId xmlns:p14="http://schemas.microsoft.com/office/powerpoint/2010/main" val="3057109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dirty="0" err="1" smtClean="0"/>
              <a:t>circady.com</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31</a:t>
            </a:fld>
            <a:endParaRPr lang="en-US"/>
          </a:p>
        </p:txBody>
      </p:sp>
    </p:spTree>
    <p:extLst>
      <p:ext uri="{BB962C8B-B14F-4D97-AF65-F5344CB8AC3E}">
        <p14:creationId xmlns:p14="http://schemas.microsoft.com/office/powerpoint/2010/main" val="1668248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sleepfoundation.org</a:t>
            </a:r>
            <a:r>
              <a:rPr lang="en-US" dirty="0" smtClean="0"/>
              <a:t> </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32</a:t>
            </a:fld>
            <a:endParaRPr lang="en-US"/>
          </a:p>
        </p:txBody>
      </p:sp>
    </p:spTree>
    <p:extLst>
      <p:ext uri="{BB962C8B-B14F-4D97-AF65-F5344CB8AC3E}">
        <p14:creationId xmlns:p14="http://schemas.microsoft.com/office/powerpoint/2010/main" val="2113938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Image: </a:t>
            </a:r>
            <a:r>
              <a:rPr lang="en-US" dirty="0" err="1" smtClean="0"/>
              <a:t>colliersnews.com</a:t>
            </a:r>
            <a:endParaRPr lang="en-US"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33</a:t>
            </a:fld>
            <a:endParaRPr lang="en-US"/>
          </a:p>
        </p:txBody>
      </p:sp>
    </p:spTree>
    <p:extLst>
      <p:ext uri="{BB962C8B-B14F-4D97-AF65-F5344CB8AC3E}">
        <p14:creationId xmlns:p14="http://schemas.microsoft.com/office/powerpoint/2010/main" val="4290290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a:t>
            </a:r>
            <a:r>
              <a:rPr lang="en-US" baseline="0" dirty="0" err="1" smtClean="0"/>
              <a:t>disturbmenot.com</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35</a:t>
            </a:fld>
            <a:endParaRPr lang="en-US"/>
          </a:p>
        </p:txBody>
      </p:sp>
    </p:spTree>
    <p:extLst>
      <p:ext uri="{BB962C8B-B14F-4D97-AF65-F5344CB8AC3E}">
        <p14:creationId xmlns:p14="http://schemas.microsoft.com/office/powerpoint/2010/main" val="2498365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Image:</a:t>
            </a:r>
            <a:r>
              <a:rPr lang="en-US" baseline="0" dirty="0" smtClean="0"/>
              <a:t> </a:t>
            </a:r>
            <a:r>
              <a:rPr lang="en-US" baseline="0" dirty="0" err="1" smtClean="0"/>
              <a:t>disturbmenot.com</a:t>
            </a:r>
            <a:endParaRPr lang="en-US"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36</a:t>
            </a:fld>
            <a:endParaRPr lang="en-US"/>
          </a:p>
        </p:txBody>
      </p:sp>
    </p:spTree>
    <p:extLst>
      <p:ext uri="{BB962C8B-B14F-4D97-AF65-F5344CB8AC3E}">
        <p14:creationId xmlns:p14="http://schemas.microsoft.com/office/powerpoint/2010/main" val="33747765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Science</a:t>
            </a:r>
            <a:r>
              <a:rPr lang="en-US" baseline="0" dirty="0" smtClean="0"/>
              <a:t> 29 Oct 2021 (Vol. 374, pp530 </a:t>
            </a:r>
            <a:r>
              <a:rPr lang="mr-IN" baseline="0" dirty="0" smtClean="0"/>
              <a:t>–</a:t>
            </a:r>
            <a:r>
              <a:rPr lang="en-US" baseline="0" dirty="0" smtClean="0"/>
              <a:t> 533) for review. Image from that article.</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37</a:t>
            </a:fld>
            <a:endParaRPr lang="en-US"/>
          </a:p>
        </p:txBody>
      </p:sp>
    </p:spTree>
    <p:extLst>
      <p:ext uri="{BB962C8B-B14F-4D97-AF65-F5344CB8AC3E}">
        <p14:creationId xmlns:p14="http://schemas.microsoft.com/office/powerpoint/2010/main" val="31436139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See Science</a:t>
            </a:r>
            <a:r>
              <a:rPr lang="en-US" baseline="0" dirty="0" smtClean="0"/>
              <a:t> 29 Oct 2021 (Vol. 374, pp530 </a:t>
            </a:r>
            <a:r>
              <a:rPr lang="mr-IN" baseline="0" dirty="0" smtClean="0"/>
              <a:t>–</a:t>
            </a:r>
            <a:r>
              <a:rPr lang="en-US" baseline="0" dirty="0" smtClean="0"/>
              <a:t> 533) for review. Image from that article.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Data from </a:t>
            </a:r>
            <a:r>
              <a:rPr lang="it-IT" dirty="0" smtClean="0"/>
              <a:t>P. Bessone, G. </a:t>
            </a:r>
            <a:r>
              <a:rPr lang="it-IT" dirty="0" err="1" smtClean="0"/>
              <a:t>Rao</a:t>
            </a:r>
            <a:r>
              <a:rPr lang="it-IT" dirty="0" smtClean="0"/>
              <a:t>, </a:t>
            </a:r>
            <a:r>
              <a:rPr lang="it-IT" dirty="0" err="1" smtClean="0"/>
              <a:t>F</a:t>
            </a:r>
            <a:r>
              <a:rPr lang="it-IT" dirty="0" smtClean="0"/>
              <a:t>. </a:t>
            </a:r>
            <a:r>
              <a:rPr lang="it-IT" dirty="0" err="1" smtClean="0"/>
              <a:t>Schilbach</a:t>
            </a:r>
            <a:r>
              <a:rPr lang="it-IT" dirty="0" smtClean="0"/>
              <a:t>, H. </a:t>
            </a:r>
            <a:r>
              <a:rPr lang="it-IT" dirty="0" err="1" smtClean="0"/>
              <a:t>Schofield</a:t>
            </a:r>
            <a:r>
              <a:rPr lang="it-IT" dirty="0" smtClean="0"/>
              <a:t>, M. Toma, </a:t>
            </a:r>
            <a:r>
              <a:rPr lang="it-IT" i="1" dirty="0" err="1" smtClean="0"/>
              <a:t>Q</a:t>
            </a:r>
            <a:r>
              <a:rPr lang="it-IT" i="1" dirty="0" smtClean="0"/>
              <a:t>. </a:t>
            </a:r>
            <a:r>
              <a:rPr lang="it-IT" i="1" dirty="0" err="1" smtClean="0"/>
              <a:t>J</a:t>
            </a:r>
            <a:r>
              <a:rPr lang="it-IT" i="1" dirty="0" smtClean="0"/>
              <a:t>. </a:t>
            </a:r>
            <a:r>
              <a:rPr lang="it-IT" i="1" dirty="0" err="1" smtClean="0"/>
              <a:t>Econ</a:t>
            </a:r>
            <a:r>
              <a:rPr lang="it-IT" i="1" dirty="0" smtClean="0"/>
              <a:t>.</a:t>
            </a:r>
            <a:r>
              <a:rPr lang="it-IT" dirty="0" smtClean="0"/>
              <a:t> </a:t>
            </a:r>
            <a:r>
              <a:rPr lang="it-IT" b="1" dirty="0" smtClean="0"/>
              <a:t>136</a:t>
            </a:r>
            <a:r>
              <a:rPr lang="it-IT" dirty="0" smtClean="0"/>
              <a:t>, 1887 (2021).</a:t>
            </a:r>
            <a:endParaRPr lang="en-US"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38</a:t>
            </a:fld>
            <a:endParaRPr lang="en-US"/>
          </a:p>
        </p:txBody>
      </p:sp>
    </p:spTree>
    <p:extLst>
      <p:ext uri="{BB962C8B-B14F-4D97-AF65-F5344CB8AC3E}">
        <p14:creationId xmlns:p14="http://schemas.microsoft.com/office/powerpoint/2010/main" val="39649126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See Science</a:t>
            </a:r>
            <a:r>
              <a:rPr lang="en-US" baseline="0" dirty="0" smtClean="0"/>
              <a:t> 29 Oct 2021 (Vol. 374, pp530 </a:t>
            </a:r>
            <a:r>
              <a:rPr lang="mr-IN" baseline="0" dirty="0" smtClean="0"/>
              <a:t>–</a:t>
            </a:r>
            <a:r>
              <a:rPr lang="en-US" baseline="0" dirty="0" smtClean="0"/>
              <a:t> 533) for review. Image from that article.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Data from </a:t>
            </a:r>
            <a:r>
              <a:rPr lang="it-IT" dirty="0" smtClean="0"/>
              <a:t>P. Bessone, G. </a:t>
            </a:r>
            <a:r>
              <a:rPr lang="it-IT" dirty="0" err="1" smtClean="0"/>
              <a:t>Rao</a:t>
            </a:r>
            <a:r>
              <a:rPr lang="it-IT" dirty="0" smtClean="0"/>
              <a:t>, </a:t>
            </a:r>
            <a:r>
              <a:rPr lang="it-IT" dirty="0" err="1" smtClean="0"/>
              <a:t>F</a:t>
            </a:r>
            <a:r>
              <a:rPr lang="it-IT" dirty="0" smtClean="0"/>
              <a:t>. </a:t>
            </a:r>
            <a:r>
              <a:rPr lang="it-IT" dirty="0" err="1" smtClean="0"/>
              <a:t>Schilbach</a:t>
            </a:r>
            <a:r>
              <a:rPr lang="it-IT" dirty="0" smtClean="0"/>
              <a:t>, H. </a:t>
            </a:r>
            <a:r>
              <a:rPr lang="it-IT" dirty="0" err="1" smtClean="0"/>
              <a:t>Schofield</a:t>
            </a:r>
            <a:r>
              <a:rPr lang="it-IT" dirty="0" smtClean="0"/>
              <a:t>, M. Toma, </a:t>
            </a:r>
            <a:r>
              <a:rPr lang="it-IT" i="1" dirty="0" err="1" smtClean="0"/>
              <a:t>Q</a:t>
            </a:r>
            <a:r>
              <a:rPr lang="it-IT" i="1" dirty="0" smtClean="0"/>
              <a:t>. </a:t>
            </a:r>
            <a:r>
              <a:rPr lang="it-IT" i="1" dirty="0" err="1" smtClean="0"/>
              <a:t>J</a:t>
            </a:r>
            <a:r>
              <a:rPr lang="it-IT" i="1" dirty="0" smtClean="0"/>
              <a:t>. </a:t>
            </a:r>
            <a:r>
              <a:rPr lang="it-IT" i="1" dirty="0" err="1" smtClean="0"/>
              <a:t>Econ</a:t>
            </a:r>
            <a:r>
              <a:rPr lang="it-IT" i="1" dirty="0" smtClean="0"/>
              <a:t>.</a:t>
            </a:r>
            <a:r>
              <a:rPr lang="it-IT" dirty="0" smtClean="0"/>
              <a:t> </a:t>
            </a:r>
            <a:r>
              <a:rPr lang="it-IT" b="1" dirty="0" smtClean="0"/>
              <a:t>136</a:t>
            </a:r>
            <a:r>
              <a:rPr lang="it-IT" dirty="0" smtClean="0"/>
              <a:t>, 1887 (2021).</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39</a:t>
            </a:fld>
            <a:endParaRPr lang="en-US"/>
          </a:p>
        </p:txBody>
      </p:sp>
    </p:spTree>
    <p:extLst>
      <p:ext uri="{BB962C8B-B14F-4D97-AF65-F5344CB8AC3E}">
        <p14:creationId xmlns:p14="http://schemas.microsoft.com/office/powerpoint/2010/main" val="3027855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Study design and conclusions from </a:t>
            </a:r>
            <a:r>
              <a:rPr lang="it-IT" dirty="0" smtClean="0"/>
              <a:t>P. Bessone, G. </a:t>
            </a:r>
            <a:r>
              <a:rPr lang="it-IT" dirty="0" err="1" smtClean="0"/>
              <a:t>Rao</a:t>
            </a:r>
            <a:r>
              <a:rPr lang="it-IT" dirty="0" smtClean="0"/>
              <a:t>, </a:t>
            </a:r>
            <a:r>
              <a:rPr lang="it-IT" dirty="0" err="1" smtClean="0"/>
              <a:t>F</a:t>
            </a:r>
            <a:r>
              <a:rPr lang="it-IT" dirty="0" smtClean="0"/>
              <a:t>. </a:t>
            </a:r>
            <a:r>
              <a:rPr lang="it-IT" dirty="0" err="1" smtClean="0"/>
              <a:t>Schilbach</a:t>
            </a:r>
            <a:r>
              <a:rPr lang="it-IT" dirty="0" smtClean="0"/>
              <a:t>, H. </a:t>
            </a:r>
            <a:r>
              <a:rPr lang="it-IT" dirty="0" err="1" smtClean="0"/>
              <a:t>Schofield</a:t>
            </a:r>
            <a:r>
              <a:rPr lang="it-IT" dirty="0" smtClean="0"/>
              <a:t>, M. Toma, </a:t>
            </a:r>
            <a:r>
              <a:rPr lang="it-IT" i="1" dirty="0" err="1" smtClean="0"/>
              <a:t>Q</a:t>
            </a:r>
            <a:r>
              <a:rPr lang="it-IT" i="1" dirty="0" smtClean="0"/>
              <a:t>. </a:t>
            </a:r>
            <a:r>
              <a:rPr lang="it-IT" i="1" dirty="0" err="1" smtClean="0"/>
              <a:t>J</a:t>
            </a:r>
            <a:r>
              <a:rPr lang="it-IT" i="1" dirty="0" smtClean="0"/>
              <a:t>. </a:t>
            </a:r>
            <a:r>
              <a:rPr lang="it-IT" i="1" dirty="0" err="1" smtClean="0"/>
              <a:t>Econ</a:t>
            </a:r>
            <a:r>
              <a:rPr lang="it-IT" i="1" dirty="0" smtClean="0"/>
              <a:t>.</a:t>
            </a:r>
            <a:r>
              <a:rPr lang="it-IT" dirty="0" smtClean="0"/>
              <a:t> </a:t>
            </a:r>
            <a:r>
              <a:rPr lang="it-IT" b="1" dirty="0" smtClean="0"/>
              <a:t>136</a:t>
            </a:r>
            <a:r>
              <a:rPr lang="it-IT" dirty="0" smtClean="0"/>
              <a:t>, 1887 (2021).</a:t>
            </a:r>
            <a:endParaRPr lang="en-US" dirty="0" smtClean="0"/>
          </a:p>
          <a:p>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40</a:t>
            </a:fld>
            <a:endParaRPr lang="en-US"/>
          </a:p>
        </p:txBody>
      </p:sp>
    </p:spTree>
    <p:extLst>
      <p:ext uri="{BB962C8B-B14F-4D97-AF65-F5344CB8AC3E}">
        <p14:creationId xmlns:p14="http://schemas.microsoft.com/office/powerpoint/2010/main" val="9242180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a:t>
            </a:r>
            <a:r>
              <a:rPr lang="de-DE" baseline="0" dirty="0" smtClean="0"/>
              <a:t>Science. Ortega, R. 29 OCTOBER 2021 • VOL 374 ISSUE 6567 </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41</a:t>
            </a:fld>
            <a:endParaRPr lang="en-US"/>
          </a:p>
        </p:txBody>
      </p:sp>
    </p:spTree>
    <p:extLst>
      <p:ext uri="{BB962C8B-B14F-4D97-AF65-F5344CB8AC3E}">
        <p14:creationId xmlns:p14="http://schemas.microsoft.com/office/powerpoint/2010/main" val="535001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a:t>
            </a:r>
            <a:r>
              <a:rPr lang="en-US" baseline="0" dirty="0"/>
              <a:t> </a:t>
            </a:r>
            <a:r>
              <a:rPr lang="en-US" baseline="0" dirty="0" err="1"/>
              <a:t>workgearz.com</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42</a:t>
            </a:fld>
            <a:endParaRPr lang="en-US"/>
          </a:p>
        </p:txBody>
      </p:sp>
    </p:spTree>
    <p:extLst>
      <p:ext uri="{BB962C8B-B14F-4D97-AF65-F5344CB8AC3E}">
        <p14:creationId xmlns:p14="http://schemas.microsoft.com/office/powerpoint/2010/main" val="16600374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a:t>
            </a:r>
            <a:r>
              <a:rPr lang="en-US" baseline="0" dirty="0" err="1" smtClean="0"/>
              <a:t>pennlive.com</a:t>
            </a:r>
            <a:endParaRPr lang="en-US" dirty="0"/>
          </a:p>
        </p:txBody>
      </p:sp>
      <p:sp>
        <p:nvSpPr>
          <p:cNvPr id="4" name="Slide Number Placeholder 3"/>
          <p:cNvSpPr>
            <a:spLocks noGrp="1"/>
          </p:cNvSpPr>
          <p:nvPr>
            <p:ph type="sldNum" sz="quarter" idx="10"/>
          </p:nvPr>
        </p:nvSpPr>
        <p:spPr/>
        <p:txBody>
          <a:bodyPr/>
          <a:lstStyle/>
          <a:p>
            <a:fld id="{C9EB9B68-9EED-5942-AA77-E85FBC9B45BB}" type="slidenum">
              <a:rPr lang="en-US" smtClean="0"/>
              <a:t>43</a:t>
            </a:fld>
            <a:endParaRPr lang="en-US"/>
          </a:p>
        </p:txBody>
      </p:sp>
    </p:spTree>
    <p:extLst>
      <p:ext uri="{BB962C8B-B14F-4D97-AF65-F5344CB8AC3E}">
        <p14:creationId xmlns:p14="http://schemas.microsoft.com/office/powerpoint/2010/main" val="2546804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3E5212-FE75-5E44-B8C3-270CC322B400}"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3069426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3E5212-FE75-5E44-B8C3-270CC322B400}"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3030748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3E5212-FE75-5E44-B8C3-270CC322B400}"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17752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3E5212-FE75-5E44-B8C3-270CC322B400}"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3733519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3E5212-FE75-5E44-B8C3-270CC322B400}" type="datetimeFigureOut">
              <a:rPr lang="en-US" smtClean="0"/>
              <a:t>7/8/22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3235557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3E5212-FE75-5E44-B8C3-270CC322B400}" type="datetimeFigureOut">
              <a:rPr lang="en-US" smtClean="0"/>
              <a:t>7/8/22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3921843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3E5212-FE75-5E44-B8C3-270CC322B400}" type="datetimeFigureOut">
              <a:rPr lang="en-US" smtClean="0"/>
              <a:t>7/8/22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1219999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E5212-FE75-5E44-B8C3-270CC322B400}"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267221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E5212-FE75-5E44-B8C3-270CC322B400}"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2123488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3E5212-FE75-5E44-B8C3-270CC322B400}"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3652958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3E5212-FE75-5E44-B8C3-270CC322B400}"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AB6E0-554F-6B4A-AD46-70B92B741043}" type="slidenum">
              <a:rPr lang="en-US" smtClean="0"/>
              <a:t>‹#›</a:t>
            </a:fld>
            <a:endParaRPr lang="en-US"/>
          </a:p>
        </p:txBody>
      </p:sp>
    </p:spTree>
    <p:extLst>
      <p:ext uri="{BB962C8B-B14F-4D97-AF65-F5344CB8AC3E}">
        <p14:creationId xmlns:p14="http://schemas.microsoft.com/office/powerpoint/2010/main" val="13184081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3E5212-FE75-5E44-B8C3-270CC322B400}" type="datetimeFigureOut">
              <a:rPr lang="en-US" smtClean="0"/>
              <a:t>7/8/22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AB6E0-554F-6B4A-AD46-70B92B741043}" type="slidenum">
              <a:rPr lang="en-US" smtClean="0"/>
              <a:t>‹#›</a:t>
            </a:fld>
            <a:endParaRPr lang="en-US"/>
          </a:p>
        </p:txBody>
      </p:sp>
    </p:spTree>
    <p:extLst>
      <p:ext uri="{BB962C8B-B14F-4D97-AF65-F5344CB8AC3E}">
        <p14:creationId xmlns:p14="http://schemas.microsoft.com/office/powerpoint/2010/main" val="1735381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jpg"/><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1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2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Sleep Disorders</a:t>
            </a:r>
            <a:br>
              <a:rPr lang="en-US" dirty="0" smtClean="0"/>
            </a:br>
            <a:r>
              <a:rPr lang="en-US" dirty="0" smtClean="0"/>
              <a:t>Treatment</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1141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Evolution of Human Sleep Patterns</a:t>
            </a:r>
            <a:br>
              <a:rPr lang="en-US" dirty="0" smtClean="0"/>
            </a:br>
            <a:r>
              <a:rPr lang="en-US" sz="3600" dirty="0" smtClean="0"/>
              <a:t>Very Short Version</a:t>
            </a:r>
            <a:endParaRPr lang="en-US" sz="3600" dirty="0"/>
          </a:p>
        </p:txBody>
      </p:sp>
      <p:sp>
        <p:nvSpPr>
          <p:cNvPr id="3" name="Content Placeholder 2"/>
          <p:cNvSpPr>
            <a:spLocks noGrp="1"/>
          </p:cNvSpPr>
          <p:nvPr>
            <p:ph idx="1"/>
          </p:nvPr>
        </p:nvSpPr>
        <p:spPr>
          <a:xfrm>
            <a:off x="457200" y="1600200"/>
            <a:ext cx="6163733" cy="4919133"/>
          </a:xfrm>
        </p:spPr>
        <p:txBody>
          <a:bodyPr>
            <a:normAutofit fontScale="77500" lnSpcReduction="20000"/>
          </a:bodyPr>
          <a:lstStyle/>
          <a:p>
            <a:pPr marL="0" indent="0">
              <a:buNone/>
            </a:pPr>
            <a:r>
              <a:rPr lang="en-US" dirty="0" smtClean="0"/>
              <a:t>As outlined in the </a:t>
            </a:r>
            <a:r>
              <a:rPr lang="en-US" i="1" dirty="0" smtClean="0"/>
              <a:t>Evolution</a:t>
            </a:r>
            <a:r>
              <a:rPr lang="en-US" dirty="0" smtClean="0"/>
              <a:t> module, the general sleeping pattern of humans contrasts that of other great apes by:</a:t>
            </a:r>
          </a:p>
          <a:p>
            <a:r>
              <a:rPr lang="en-US" dirty="0" smtClean="0"/>
              <a:t>Sleeping on a dedicated ground platform</a:t>
            </a:r>
          </a:p>
          <a:p>
            <a:r>
              <a:rPr lang="en-US" dirty="0" smtClean="0"/>
              <a:t>Having short duration of sleep</a:t>
            </a:r>
          </a:p>
          <a:p>
            <a:r>
              <a:rPr lang="en-US" dirty="0" smtClean="0"/>
              <a:t>Having a high proportion of REM sleep (see </a:t>
            </a:r>
            <a:r>
              <a:rPr lang="en-US" i="1" dirty="0" smtClean="0"/>
              <a:t>Introduction, Neurobiology</a:t>
            </a:r>
            <a:r>
              <a:rPr lang="en-US" dirty="0" smtClean="0"/>
              <a:t>)</a:t>
            </a:r>
          </a:p>
          <a:p>
            <a:pPr marL="0" indent="0">
              <a:buNone/>
            </a:pPr>
            <a:r>
              <a:rPr lang="en-US" dirty="0" smtClean="0"/>
              <a:t>This efficiency in sleep fostered </a:t>
            </a:r>
            <a:r>
              <a:rPr lang="en-US" dirty="0"/>
              <a:t>enhanced cognitive </a:t>
            </a:r>
            <a:r>
              <a:rPr lang="en-US" dirty="0" smtClean="0"/>
              <a:t>abilities, better sleep conditions and time for cultural evolution.</a:t>
            </a:r>
          </a:p>
          <a:p>
            <a:pPr marL="0" indent="0">
              <a:buNone/>
            </a:pPr>
            <a:r>
              <a:rPr lang="en-US" dirty="0" smtClean="0"/>
              <a:t>The efficiency in sleep is accompanied by a level of alertness required to avoid predators and other dangers of ancestral life.</a:t>
            </a:r>
          </a:p>
          <a:p>
            <a:pPr marL="0" indent="0">
              <a:buNone/>
            </a:pPr>
            <a:endParaRPr lang="en-US" dirty="0" smtClean="0"/>
          </a:p>
        </p:txBody>
      </p:sp>
      <p:pic>
        <p:nvPicPr>
          <p:cNvPr id="5" name="Picture 4" descr="night and da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5917" y="2873905"/>
            <a:ext cx="2857500" cy="2143125"/>
          </a:xfrm>
          <a:prstGeom prst="rect">
            <a:avLst/>
          </a:prstGeom>
        </p:spPr>
      </p:pic>
    </p:spTree>
    <p:extLst>
      <p:ext uri="{BB962C8B-B14F-4D97-AF65-F5344CB8AC3E}">
        <p14:creationId xmlns:p14="http://schemas.microsoft.com/office/powerpoint/2010/main" val="313403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Evolution and Sleep Disorders: </a:t>
            </a:r>
            <a:br>
              <a:rPr lang="en-US" dirty="0" smtClean="0"/>
            </a:br>
            <a:r>
              <a:rPr lang="en-US" dirty="0" smtClean="0"/>
              <a:t>Mismatch</a:t>
            </a:r>
            <a:endParaRPr lang="en-US" dirty="0"/>
          </a:p>
        </p:txBody>
      </p:sp>
      <p:sp>
        <p:nvSpPr>
          <p:cNvPr id="6" name="Content Placeholder 5"/>
          <p:cNvSpPr>
            <a:spLocks noGrp="1"/>
          </p:cNvSpPr>
          <p:nvPr>
            <p:ph idx="1"/>
          </p:nvPr>
        </p:nvSpPr>
        <p:spPr/>
        <p:txBody>
          <a:bodyPr>
            <a:normAutofit lnSpcReduction="10000"/>
          </a:bodyPr>
          <a:lstStyle/>
          <a:p>
            <a:pPr marL="0" indent="0">
              <a:buNone/>
            </a:pPr>
            <a:r>
              <a:rPr lang="en-US" dirty="0"/>
              <a:t>Problems with sleep plague modern humans.  The ultimate cause of many of these problems may be based on a </a:t>
            </a:r>
            <a:r>
              <a:rPr lang="en-US" dirty="0">
                <a:solidFill>
                  <a:srgbClr val="FF0000"/>
                </a:solidFill>
              </a:rPr>
              <a:t>mismatch</a:t>
            </a:r>
            <a:r>
              <a:rPr lang="en-US" dirty="0"/>
              <a:t> between ancestral and modern </a:t>
            </a:r>
            <a:r>
              <a:rPr lang="en-US" dirty="0" smtClean="0"/>
              <a:t>life. These mismatches include anxiety (hectic life styles!), availability of technology, artificial light, misunderstanding of sleep cycles throughout one’s lifetime, etc</a:t>
            </a:r>
            <a:r>
              <a:rPr lang="en-US" dirty="0"/>
              <a:t>. </a:t>
            </a:r>
            <a:endParaRPr lang="en-US" dirty="0" smtClean="0"/>
          </a:p>
          <a:p>
            <a:pPr marL="0" indent="0">
              <a:buNone/>
            </a:pPr>
            <a:endParaRPr lang="en-US" dirty="0"/>
          </a:p>
          <a:p>
            <a:pPr marL="0" indent="0">
              <a:buNone/>
            </a:pPr>
            <a:r>
              <a:rPr lang="en-US" dirty="0" smtClean="0"/>
              <a:t>See </a:t>
            </a:r>
            <a:r>
              <a:rPr lang="en-US" i="1" dirty="0"/>
              <a:t>Evolution</a:t>
            </a:r>
            <a:r>
              <a:rPr lang="en-US" dirty="0"/>
              <a:t> module for </a:t>
            </a:r>
            <a:r>
              <a:rPr lang="en-US" dirty="0" smtClean="0"/>
              <a:t>details.</a:t>
            </a:r>
            <a:endParaRPr lang="en-US" dirty="0"/>
          </a:p>
          <a:p>
            <a:pPr marL="0" indent="0">
              <a:buNone/>
            </a:pPr>
            <a:endParaRPr lang="en-US" dirty="0"/>
          </a:p>
        </p:txBody>
      </p:sp>
    </p:spTree>
    <p:extLst>
      <p:ext uri="{BB962C8B-B14F-4D97-AF65-F5344CB8AC3E}">
        <p14:creationId xmlns:p14="http://schemas.microsoft.com/office/powerpoint/2010/main" val="3491251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Evolution and Sleep Disorders:</a:t>
            </a:r>
            <a:br>
              <a:rPr lang="en-US" dirty="0" smtClean="0"/>
            </a:br>
            <a:r>
              <a:rPr lang="en-US" dirty="0" smtClean="0"/>
              <a:t>Sleep Patterns</a:t>
            </a:r>
            <a:br>
              <a:rPr lang="en-US" dirty="0" smtClean="0"/>
            </a:b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a:t>It’s also important to keep in mind that </a:t>
            </a:r>
            <a:r>
              <a:rPr lang="en-US" dirty="0">
                <a:solidFill>
                  <a:srgbClr val="FF0000"/>
                </a:solidFill>
              </a:rPr>
              <a:t>sleep patterns vary among cultures and individuals. </a:t>
            </a:r>
            <a:r>
              <a:rPr lang="en-US" dirty="0"/>
              <a:t>They also vary throughout the life time of an individual. Different sleeping patterns may not be a disorder, but a reflection of an individual’s biological, life history and cultural situation.</a:t>
            </a:r>
          </a:p>
          <a:p>
            <a:pPr marL="0" indent="0">
              <a:buNone/>
            </a:pPr>
            <a:r>
              <a:rPr lang="en-US" dirty="0"/>
              <a:t>Some sleep disruptions, anomalies and behaviors probably evolved to keep an </a:t>
            </a:r>
            <a:r>
              <a:rPr lang="en-US" dirty="0">
                <a:solidFill>
                  <a:srgbClr val="FF0000"/>
                </a:solidFill>
              </a:rPr>
              <a:t>individual and a family unit safe in the wild world of our ancestors</a:t>
            </a:r>
            <a:r>
              <a:rPr lang="en-US" dirty="0"/>
              <a:t>. </a:t>
            </a:r>
          </a:p>
          <a:p>
            <a:pPr marL="0" indent="0">
              <a:buNone/>
            </a:pPr>
            <a:endParaRPr lang="en-US" dirty="0"/>
          </a:p>
        </p:txBody>
      </p:sp>
    </p:spTree>
    <p:extLst>
      <p:ext uri="{BB962C8B-B14F-4D97-AF65-F5344CB8AC3E}">
        <p14:creationId xmlns:p14="http://schemas.microsoft.com/office/powerpoint/2010/main" val="3522131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Common Sleep Problems</a:t>
            </a:r>
            <a:br>
              <a:rPr lang="en-US" dirty="0" smtClean="0"/>
            </a:br>
            <a:r>
              <a:rPr lang="en-US" dirty="0" smtClean="0"/>
              <a:t>Excessive Daytime Sleepiness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Falling asleep at inopportune times during the day is termed </a:t>
            </a:r>
            <a:r>
              <a:rPr lang="en-US" dirty="0" smtClean="0">
                <a:solidFill>
                  <a:srgbClr val="FF0000"/>
                </a:solidFill>
              </a:rPr>
              <a:t>Excessive Daytime Sleepiness </a:t>
            </a:r>
            <a:r>
              <a:rPr lang="en-US" dirty="0" smtClean="0"/>
              <a:t>(EDS). It  is a non-specific syndrome usually associated with the sleep disorders that we’ll discuss. In the modern world, it is a side effect of “burning the midnight oil”. People suffering from EDS may also experience depression, obesity, sleep apnea, etc. Treating the primary problem/disorder usually helps. Otherwise, amphetamines may help to prevent daytime sleepiness. </a:t>
            </a:r>
            <a:endParaRPr lang="en-US" dirty="0"/>
          </a:p>
        </p:txBody>
      </p:sp>
    </p:spTree>
    <p:extLst>
      <p:ext uri="{BB962C8B-B14F-4D97-AF65-F5344CB8AC3E}">
        <p14:creationId xmlns:p14="http://schemas.microsoft.com/office/powerpoint/2010/main" val="4108567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Some Common Sleep Problems</a:t>
            </a:r>
            <a:br>
              <a:rPr lang="en-US" dirty="0"/>
            </a:br>
            <a:r>
              <a:rPr lang="en-US" dirty="0" smtClean="0"/>
              <a:t>Sleep Apnea</a:t>
            </a:r>
            <a:endParaRPr lang="en-US" dirty="0"/>
          </a:p>
        </p:txBody>
      </p:sp>
      <p:sp>
        <p:nvSpPr>
          <p:cNvPr id="6" name="Content Placeholder 5"/>
          <p:cNvSpPr>
            <a:spLocks noGrp="1"/>
          </p:cNvSpPr>
          <p:nvPr>
            <p:ph idx="1"/>
          </p:nvPr>
        </p:nvSpPr>
        <p:spPr/>
        <p:txBody>
          <a:bodyPr>
            <a:normAutofit lnSpcReduction="10000"/>
          </a:bodyPr>
          <a:lstStyle/>
          <a:p>
            <a:pPr marL="0" indent="0">
              <a:buNone/>
            </a:pPr>
            <a:r>
              <a:rPr lang="en-US" dirty="0">
                <a:solidFill>
                  <a:srgbClr val="FF0000"/>
                </a:solidFill>
              </a:rPr>
              <a:t>Sleep apnea </a:t>
            </a:r>
            <a:r>
              <a:rPr lang="en-US" dirty="0"/>
              <a:t>is defined as irregular pauses and changes in breathing patterns during sleep. These are often accompanied by loud snoring and/or gasping. Sleep is usually fitful. The cause is usually blocked airflow, although rare forms are due to malfunction of brain centers that regulate breathing. Treatments include surgery and devices that help airflow. Many older people suffer from this as air passages change with age.</a:t>
            </a:r>
          </a:p>
          <a:p>
            <a:pPr marL="0" indent="0">
              <a:buNone/>
            </a:pPr>
            <a:endParaRPr lang="en-US" dirty="0"/>
          </a:p>
        </p:txBody>
      </p:sp>
    </p:spTree>
    <p:extLst>
      <p:ext uri="{BB962C8B-B14F-4D97-AF65-F5344CB8AC3E}">
        <p14:creationId xmlns:p14="http://schemas.microsoft.com/office/powerpoint/2010/main" val="2709748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Acting Out During Sleep</a:t>
            </a:r>
            <a:br>
              <a:rPr lang="en-US" dirty="0" smtClean="0"/>
            </a:br>
            <a:r>
              <a:rPr lang="en-US" dirty="0" smtClean="0"/>
              <a:t>Night Terrors </a:t>
            </a:r>
            <a:endParaRPr lang="en-US" dirty="0"/>
          </a:p>
        </p:txBody>
      </p:sp>
      <p:sp>
        <p:nvSpPr>
          <p:cNvPr id="5" name="Content Placeholder 4"/>
          <p:cNvSpPr>
            <a:spLocks noGrp="1"/>
          </p:cNvSpPr>
          <p:nvPr>
            <p:ph idx="1"/>
          </p:nvPr>
        </p:nvSpPr>
        <p:spPr/>
        <p:txBody>
          <a:bodyPr>
            <a:normAutofit fontScale="92500" lnSpcReduction="20000"/>
          </a:bodyPr>
          <a:lstStyle/>
          <a:p>
            <a:pPr marL="0" indent="0">
              <a:buNone/>
            </a:pPr>
            <a:r>
              <a:rPr lang="en-US" dirty="0" smtClean="0"/>
              <a:t>Some people, most commonly children, display activity during deep or Stage III REM sleep (see </a:t>
            </a:r>
            <a:r>
              <a:rPr lang="en-US" i="1" dirty="0" smtClean="0"/>
              <a:t>Neurobiology</a:t>
            </a:r>
            <a:r>
              <a:rPr lang="en-US" dirty="0" smtClean="0"/>
              <a:t> module).  One is </a:t>
            </a:r>
            <a:r>
              <a:rPr lang="en-US" dirty="0" smtClean="0">
                <a:solidFill>
                  <a:srgbClr val="FF0000"/>
                </a:solidFill>
              </a:rPr>
              <a:t>night terrors</a:t>
            </a:r>
            <a:r>
              <a:rPr lang="en-US" dirty="0" smtClean="0"/>
              <a:t>, an arousal disorder, that is manifested as thrashing and yelling. The eyes may be wide open, but are not seeing. The episodes are usually less than 10 minutes. In the morning, the person has no recollection of the episode. Trying to wake someone up in this condition may lead to injury to the observer or the actor: it’s best to let the incident run its course. </a:t>
            </a:r>
            <a:r>
              <a:rPr lang="en-US" dirty="0"/>
              <a:t>Most kids outgrow night terrors.</a:t>
            </a:r>
          </a:p>
        </p:txBody>
      </p:sp>
    </p:spTree>
    <p:extLst>
      <p:ext uri="{BB962C8B-B14F-4D97-AF65-F5344CB8AC3E}">
        <p14:creationId xmlns:p14="http://schemas.microsoft.com/office/powerpoint/2010/main" val="1166417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Acting Out During </a:t>
            </a:r>
            <a:r>
              <a:rPr lang="en-US" dirty="0" smtClean="0"/>
              <a:t>Sleep</a:t>
            </a:r>
            <a:br>
              <a:rPr lang="en-US" dirty="0" smtClean="0"/>
            </a:br>
            <a:r>
              <a:rPr lang="en-US" dirty="0" smtClean="0"/>
              <a:t>Sleep Walking </a:t>
            </a:r>
            <a:endParaRPr lang="en-US" dirty="0"/>
          </a:p>
        </p:txBody>
      </p:sp>
      <p:sp>
        <p:nvSpPr>
          <p:cNvPr id="3" name="Content Placeholder 2"/>
          <p:cNvSpPr>
            <a:spLocks noGrp="1"/>
          </p:cNvSpPr>
          <p:nvPr>
            <p:ph idx="1"/>
          </p:nvPr>
        </p:nvSpPr>
        <p:spPr>
          <a:xfrm>
            <a:off x="457200" y="1689101"/>
            <a:ext cx="4686300" cy="3784600"/>
          </a:xfrm>
        </p:spPr>
        <p:txBody>
          <a:bodyPr>
            <a:normAutofit fontScale="70000" lnSpcReduction="20000"/>
          </a:bodyPr>
          <a:lstStyle/>
          <a:p>
            <a:pPr marL="0" indent="0">
              <a:buNone/>
            </a:pPr>
            <a:r>
              <a:rPr lang="en-US" dirty="0" smtClean="0"/>
              <a:t>Another arousal disorder is </a:t>
            </a:r>
            <a:r>
              <a:rPr lang="en-US" dirty="0" smtClean="0">
                <a:solidFill>
                  <a:srgbClr val="FF0000"/>
                </a:solidFill>
              </a:rPr>
              <a:t>sleep walking</a:t>
            </a:r>
            <a:r>
              <a:rPr lang="en-US" dirty="0" smtClean="0"/>
              <a:t>.  Like night terrors, it is more common in children than in adults and is manifested in Stage III NREM sleep. Sleep walking can take many forms: running, walking, getting dressed, moving furniture, etc.  Upon waking the person is confused as to how and why they got where they are. The episode should be monitored, but not interrupted. As with night terrors, children tend to grow out of sleep walking.  </a:t>
            </a:r>
            <a:endParaRPr lang="en-US" dirty="0"/>
          </a:p>
        </p:txBody>
      </p:sp>
      <p:pic>
        <p:nvPicPr>
          <p:cNvPr id="4" name="Picture 3" descr="sleep walk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2463800"/>
            <a:ext cx="3657600" cy="2743200"/>
          </a:xfrm>
          <a:prstGeom prst="rect">
            <a:avLst/>
          </a:prstGeom>
        </p:spPr>
      </p:pic>
    </p:spTree>
    <p:extLst>
      <p:ext uri="{BB962C8B-B14F-4D97-AF65-F5344CB8AC3E}">
        <p14:creationId xmlns:p14="http://schemas.microsoft.com/office/powerpoint/2010/main" val="406706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 Disorders</a:t>
            </a:r>
            <a:br>
              <a:rPr lang="en-US" dirty="0" smtClean="0"/>
            </a:br>
            <a:r>
              <a:rPr lang="en-US" dirty="0" smtClean="0"/>
              <a:t>Body’s Response to Lack of Sleep</a:t>
            </a:r>
            <a:endParaRPr lang="en-US"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dirty="0" smtClean="0"/>
              <a:t>A lack of sleep, either chronic or acute, based on disease or self-inflicted, causes real changes in our physiology.  Chronic sleep deprivation can lead to diabetes, depression, cardiac problems, obesity, inflammation, and, obviously, fatigue.  Some sleep deprivation is due to recognized disorders, some of which will be discussed here. However, insomnia, a relatively common sleep disorder, can be a result of stressors in our modern society.</a:t>
            </a:r>
            <a:endParaRPr lang="en-US" dirty="0"/>
          </a:p>
        </p:txBody>
      </p:sp>
      <p:sp>
        <p:nvSpPr>
          <p:cNvPr id="4" name="Content Placeholder 3"/>
          <p:cNvSpPr>
            <a:spLocks noGrp="1"/>
          </p:cNvSpPr>
          <p:nvPr>
            <p:ph sz="half" idx="2"/>
          </p:nvPr>
        </p:nvSpPr>
        <p:spPr/>
        <p:txBody>
          <a:bodyPr>
            <a:normAutofit fontScale="77500" lnSpcReduction="20000"/>
          </a:bodyPr>
          <a:lstStyle/>
          <a:p>
            <a:pPr marL="0" indent="0">
              <a:buNone/>
            </a:pPr>
            <a:r>
              <a:rPr lang="en-US" dirty="0"/>
              <a:t>Getting a crummy night’s sleep </a:t>
            </a:r>
            <a:r>
              <a:rPr lang="en-US" dirty="0" smtClean="0"/>
              <a:t>leads </a:t>
            </a:r>
            <a:r>
              <a:rPr lang="en-US" dirty="0"/>
              <a:t>to many daytime ramifications. The most obvious is daytime </a:t>
            </a:r>
            <a:r>
              <a:rPr lang="en-US" dirty="0" smtClean="0"/>
              <a:t>sleepiness. Sleep deprivation also results in degradation </a:t>
            </a:r>
            <a:r>
              <a:rPr lang="en-US" dirty="0"/>
              <a:t>of mood, performance in school/work, concentration, </a:t>
            </a:r>
            <a:r>
              <a:rPr lang="en-US" dirty="0" smtClean="0"/>
              <a:t>and interpersonal </a:t>
            </a:r>
            <a:r>
              <a:rPr lang="en-US" dirty="0"/>
              <a:t>relationships. </a:t>
            </a:r>
          </a:p>
          <a:p>
            <a:pPr marL="0" indent="0">
              <a:buNone/>
            </a:pPr>
            <a:endParaRPr lang="en-US" dirty="0"/>
          </a:p>
        </p:txBody>
      </p:sp>
      <p:pic>
        <p:nvPicPr>
          <p:cNvPr id="6" name="Picture 5" descr="grumpy-clipart-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801" y="4057885"/>
            <a:ext cx="1825817" cy="2364686"/>
          </a:xfrm>
          <a:prstGeom prst="rect">
            <a:avLst/>
          </a:prstGeom>
        </p:spPr>
      </p:pic>
    </p:spTree>
    <p:extLst>
      <p:ext uri="{BB962C8B-B14F-4D97-AF65-F5344CB8AC3E}">
        <p14:creationId xmlns:p14="http://schemas.microsoft.com/office/powerpoint/2010/main" val="2785345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Sleepless Brain</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Long story short: not a good thing.  Here are some examples:</a:t>
            </a:r>
          </a:p>
          <a:p>
            <a:r>
              <a:rPr lang="en-US" dirty="0" smtClean="0"/>
              <a:t>The </a:t>
            </a:r>
            <a:r>
              <a:rPr lang="en-US" dirty="0" smtClean="0">
                <a:solidFill>
                  <a:srgbClr val="3366FF"/>
                </a:solidFill>
              </a:rPr>
              <a:t>hippocampus</a:t>
            </a:r>
            <a:r>
              <a:rPr lang="en-US" dirty="0" smtClean="0"/>
              <a:t>: loses ability to consolidate memories</a:t>
            </a:r>
          </a:p>
          <a:p>
            <a:r>
              <a:rPr lang="en-US" dirty="0" smtClean="0"/>
              <a:t>The </a:t>
            </a:r>
            <a:r>
              <a:rPr lang="en-US" dirty="0" smtClean="0">
                <a:solidFill>
                  <a:srgbClr val="3366FF"/>
                </a:solidFill>
              </a:rPr>
              <a:t>amygdala/prefrontal </a:t>
            </a:r>
            <a:r>
              <a:rPr lang="en-US" dirty="0" smtClean="0"/>
              <a:t>connection: interrupted, so emotions aren’t processed. Emotional volatility can result</a:t>
            </a:r>
          </a:p>
          <a:p>
            <a:r>
              <a:rPr lang="en-US" dirty="0" smtClean="0"/>
              <a:t>The </a:t>
            </a:r>
            <a:r>
              <a:rPr lang="en-US" dirty="0" smtClean="0">
                <a:solidFill>
                  <a:srgbClr val="3366FF"/>
                </a:solidFill>
              </a:rPr>
              <a:t>brain stem</a:t>
            </a:r>
            <a:r>
              <a:rPr lang="en-US" dirty="0" smtClean="0"/>
              <a:t>: neurons die</a:t>
            </a:r>
          </a:p>
          <a:p>
            <a:r>
              <a:rPr lang="en-US" dirty="0" smtClean="0"/>
              <a:t>The </a:t>
            </a:r>
            <a:r>
              <a:rPr lang="en-US" dirty="0" smtClean="0">
                <a:solidFill>
                  <a:srgbClr val="3366FF"/>
                </a:solidFill>
              </a:rPr>
              <a:t>cerebrum</a:t>
            </a:r>
            <a:r>
              <a:rPr lang="en-US" dirty="0" smtClean="0"/>
              <a:t>: volume loss in the frontal, temporal and parietal lobes</a:t>
            </a:r>
          </a:p>
          <a:p>
            <a:r>
              <a:rPr lang="en-US" dirty="0" smtClean="0"/>
              <a:t>The </a:t>
            </a:r>
            <a:r>
              <a:rPr lang="en-US" dirty="0" smtClean="0">
                <a:solidFill>
                  <a:srgbClr val="3366FF"/>
                </a:solidFill>
              </a:rPr>
              <a:t>temporal lobe</a:t>
            </a:r>
            <a:r>
              <a:rPr lang="en-US" dirty="0" smtClean="0"/>
              <a:t>: relatively inactive, with impaired language processing</a:t>
            </a:r>
          </a:p>
          <a:p>
            <a:r>
              <a:rPr lang="en-US" dirty="0" smtClean="0"/>
              <a:t>The </a:t>
            </a:r>
            <a:r>
              <a:rPr lang="en-US" dirty="0" smtClean="0">
                <a:solidFill>
                  <a:srgbClr val="3366FF"/>
                </a:solidFill>
              </a:rPr>
              <a:t>frontal lobe</a:t>
            </a:r>
            <a:r>
              <a:rPr lang="en-US" dirty="0" smtClean="0"/>
              <a:t>: decreased activity; judgment is impaired</a:t>
            </a:r>
          </a:p>
          <a:p>
            <a:r>
              <a:rPr lang="en-US" dirty="0" smtClean="0"/>
              <a:t>The </a:t>
            </a:r>
            <a:r>
              <a:rPr lang="en-US" dirty="0" smtClean="0">
                <a:solidFill>
                  <a:srgbClr val="3366FF"/>
                </a:solidFill>
              </a:rPr>
              <a:t>prefrontal cortex</a:t>
            </a:r>
            <a:r>
              <a:rPr lang="en-US" dirty="0" smtClean="0"/>
              <a:t>: impaired ability to make some decisions</a:t>
            </a:r>
          </a:p>
          <a:p>
            <a:pPr marL="0" indent="0">
              <a:buNone/>
            </a:pPr>
            <a:endParaRPr lang="en-US" dirty="0" smtClean="0"/>
          </a:p>
        </p:txBody>
      </p:sp>
    </p:spTree>
    <p:extLst>
      <p:ext uri="{BB962C8B-B14F-4D97-AF65-F5344CB8AC3E}">
        <p14:creationId xmlns:p14="http://schemas.microsoft.com/office/powerpoint/2010/main" val="3213400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 Disorders</a:t>
            </a:r>
            <a:br>
              <a:rPr lang="en-US" dirty="0" smtClean="0"/>
            </a:br>
            <a:r>
              <a:rPr lang="en-US" dirty="0" smtClean="0"/>
              <a:t>We’ll Discuss</a:t>
            </a:r>
            <a:endParaRPr lang="en-US" dirty="0"/>
          </a:p>
        </p:txBody>
      </p:sp>
      <p:sp>
        <p:nvSpPr>
          <p:cNvPr id="3" name="Content Placeholder 2"/>
          <p:cNvSpPr>
            <a:spLocks noGrp="1"/>
          </p:cNvSpPr>
          <p:nvPr>
            <p:ph sz="half" idx="1"/>
          </p:nvPr>
        </p:nvSpPr>
        <p:spPr/>
        <p:txBody>
          <a:bodyPr>
            <a:normAutofit lnSpcReduction="10000"/>
          </a:bodyPr>
          <a:lstStyle/>
          <a:p>
            <a:pPr marL="0" indent="0">
              <a:buNone/>
            </a:pPr>
            <a:r>
              <a:rPr lang="en-US" dirty="0"/>
              <a:t>In this module, we’ll discuss </a:t>
            </a:r>
            <a:r>
              <a:rPr lang="en-US" dirty="0" smtClean="0"/>
              <a:t>two disorders, </a:t>
            </a:r>
            <a:r>
              <a:rPr lang="en-US" dirty="0" smtClean="0">
                <a:solidFill>
                  <a:srgbClr val="FF0000"/>
                </a:solidFill>
              </a:rPr>
              <a:t>narcolepsy</a:t>
            </a:r>
            <a:r>
              <a:rPr lang="en-US" dirty="0" smtClean="0"/>
              <a:t> and </a:t>
            </a:r>
            <a:r>
              <a:rPr lang="en-US" dirty="0">
                <a:solidFill>
                  <a:srgbClr val="FF0000"/>
                </a:solidFill>
              </a:rPr>
              <a:t>restless leg </a:t>
            </a:r>
            <a:r>
              <a:rPr lang="en-US" dirty="0" smtClean="0">
                <a:solidFill>
                  <a:srgbClr val="FF0000"/>
                </a:solidFill>
              </a:rPr>
              <a:t>syndrome</a:t>
            </a:r>
            <a:r>
              <a:rPr lang="en-US" dirty="0" smtClean="0"/>
              <a:t>, that </a:t>
            </a:r>
            <a:r>
              <a:rPr lang="en-US" dirty="0"/>
              <a:t>stand apart from what our ancestors may have widely </a:t>
            </a:r>
            <a:r>
              <a:rPr lang="en-US" dirty="0" smtClean="0"/>
              <a:t>experienced.  These two disorders also have some understanding at the genetics and molecular level.</a:t>
            </a:r>
            <a:endParaRPr lang="en-US" dirty="0"/>
          </a:p>
        </p:txBody>
      </p:sp>
      <p:sp>
        <p:nvSpPr>
          <p:cNvPr id="4" name="Content Placeholder 3"/>
          <p:cNvSpPr>
            <a:spLocks noGrp="1"/>
          </p:cNvSpPr>
          <p:nvPr>
            <p:ph sz="half" idx="2"/>
          </p:nvPr>
        </p:nvSpPr>
        <p:spPr/>
        <p:txBody>
          <a:bodyPr>
            <a:normAutofit lnSpcReduction="10000"/>
          </a:bodyPr>
          <a:lstStyle/>
          <a:p>
            <a:pPr marL="0" indent="0">
              <a:buNone/>
            </a:pPr>
            <a:endParaRPr lang="en-US" dirty="0" smtClean="0"/>
          </a:p>
          <a:p>
            <a:pPr marL="0" indent="0">
              <a:buNone/>
            </a:pPr>
            <a:r>
              <a:rPr lang="en-US" dirty="0" smtClean="0"/>
              <a:t>Understanding </a:t>
            </a:r>
            <a:r>
              <a:rPr lang="en-US" dirty="0" smtClean="0">
                <a:solidFill>
                  <a:srgbClr val="FF0000"/>
                </a:solidFill>
              </a:rPr>
              <a:t>insomnia</a:t>
            </a:r>
            <a:r>
              <a:rPr lang="en-US" dirty="0" smtClean="0"/>
              <a:t> from an evolutionary and biochemical viewpoint is the basis for managing some modern sleep disorders (see CBT-I at end of module). Lastly, various </a:t>
            </a:r>
            <a:r>
              <a:rPr lang="en-US" dirty="0" smtClean="0">
                <a:solidFill>
                  <a:srgbClr val="FF0000"/>
                </a:solidFill>
              </a:rPr>
              <a:t>societal reasons </a:t>
            </a:r>
            <a:r>
              <a:rPr lang="en-US" dirty="0" smtClean="0"/>
              <a:t>for disordered sleep will be addressed.</a:t>
            </a:r>
            <a:endParaRPr lang="en-US" dirty="0"/>
          </a:p>
        </p:txBody>
      </p:sp>
      <p:pic>
        <p:nvPicPr>
          <p:cNvPr id="6" name="Content Placeholder 5" descr="cartoon-tired-sleepless-sheep-by-ron-leishman-10278.jpg"/>
          <p:cNvPicPr>
            <a:picLocks noChangeAspect="1"/>
          </p:cNvPicPr>
          <p:nvPr/>
        </p:nvPicPr>
        <p:blipFill>
          <a:blip r:embed="rId3">
            <a:extLst>
              <a:ext uri="{28A0092B-C50C-407E-A947-70E740481C1C}">
                <a14:useLocalDpi xmlns:a14="http://schemas.microsoft.com/office/drawing/2010/main" val="0"/>
              </a:ext>
            </a:extLst>
          </a:blip>
          <a:srcRect t="-4336" b="-4336"/>
          <a:stretch>
            <a:fillRect/>
          </a:stretch>
        </p:blipFill>
        <p:spPr>
          <a:xfrm>
            <a:off x="7077664" y="274638"/>
            <a:ext cx="1609135" cy="1803320"/>
          </a:xfrm>
          <a:prstGeom prst="rect">
            <a:avLst/>
          </a:prstGeom>
        </p:spPr>
      </p:pic>
    </p:spTree>
    <p:extLst>
      <p:ext uri="{BB962C8B-B14F-4D97-AF65-F5344CB8AC3E}">
        <p14:creationId xmlns:p14="http://schemas.microsoft.com/office/powerpoint/2010/main" val="4041187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Narcolepsy</a:t>
            </a:r>
            <a:endParaRPr lang="en-US" dirty="0"/>
          </a:p>
        </p:txBody>
      </p:sp>
      <p:sp>
        <p:nvSpPr>
          <p:cNvPr id="3" name="Content Placeholder 2"/>
          <p:cNvSpPr>
            <a:spLocks noGrp="1"/>
          </p:cNvSpPr>
          <p:nvPr>
            <p:ph sz="half" idx="1"/>
          </p:nvPr>
        </p:nvSpPr>
        <p:spPr>
          <a:xfrm>
            <a:off x="457199" y="1600200"/>
            <a:ext cx="5870905" cy="4525963"/>
          </a:xfrm>
        </p:spPr>
        <p:txBody>
          <a:bodyPr>
            <a:noAutofit/>
          </a:bodyPr>
          <a:lstStyle/>
          <a:p>
            <a:pPr marL="0" indent="0">
              <a:buNone/>
            </a:pPr>
            <a:r>
              <a:rPr lang="en-US" sz="2400" dirty="0" smtClean="0"/>
              <a:t>Narcolepsy is a difficult disorder with which to live. It occurs in about 0.02% of the population.</a:t>
            </a:r>
          </a:p>
          <a:p>
            <a:pPr marL="0" indent="0">
              <a:buNone/>
            </a:pPr>
            <a:r>
              <a:rPr lang="en-US" sz="2400" dirty="0" smtClean="0"/>
              <a:t>Characteristics of this malady are: </a:t>
            </a:r>
          </a:p>
          <a:p>
            <a:pPr marL="514350" indent="-514350">
              <a:buAutoNum type="arabicParenR"/>
            </a:pPr>
            <a:r>
              <a:rPr lang="en-US" sz="2400" dirty="0"/>
              <a:t>O</a:t>
            </a:r>
            <a:r>
              <a:rPr lang="en-US" sz="2400" dirty="0" smtClean="0"/>
              <a:t>verwhelming sleepiness during the day: these are truly sleep “attacks”.</a:t>
            </a:r>
          </a:p>
          <a:p>
            <a:pPr marL="514350" indent="-514350">
              <a:buAutoNum type="arabicParenR"/>
            </a:pPr>
            <a:r>
              <a:rPr lang="en-US" sz="2400" dirty="0" smtClean="0"/>
              <a:t>Paralysis upon waking/falling asleep. Can be accompanied by hallucinations.</a:t>
            </a:r>
          </a:p>
          <a:p>
            <a:pPr marL="514350" indent="-514350">
              <a:buAutoNum type="arabicParenR"/>
            </a:pPr>
            <a:r>
              <a:rPr lang="en-US" sz="2400" dirty="0" smtClean="0"/>
              <a:t>Sudden loss </a:t>
            </a:r>
            <a:r>
              <a:rPr lang="en-US" sz="2400" dirty="0"/>
              <a:t>of muscle </a:t>
            </a:r>
            <a:r>
              <a:rPr lang="en-US" sz="2400" dirty="0" smtClean="0"/>
              <a:t>control, cataplexy, usually triggered by emotions. Paradoxically, the person/animal remains awake.</a:t>
            </a:r>
          </a:p>
        </p:txBody>
      </p:sp>
      <p:pic>
        <p:nvPicPr>
          <p:cNvPr id="5" name="Content Placeholder 4" descr="cataplexy dog.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 b="-99232"/>
          <a:stretch/>
        </p:blipFill>
        <p:spPr>
          <a:xfrm>
            <a:off x="6328104" y="2704444"/>
            <a:ext cx="2772458" cy="2712374"/>
          </a:xfrm>
        </p:spPr>
      </p:pic>
      <p:sp>
        <p:nvSpPr>
          <p:cNvPr id="6" name="TextBox 5"/>
          <p:cNvSpPr txBox="1"/>
          <p:nvPr/>
        </p:nvSpPr>
        <p:spPr>
          <a:xfrm rot="10800000" flipV="1">
            <a:off x="7063413" y="4060631"/>
            <a:ext cx="1881175" cy="830997"/>
          </a:xfrm>
          <a:prstGeom prst="rect">
            <a:avLst/>
          </a:prstGeom>
          <a:noFill/>
        </p:spPr>
        <p:txBody>
          <a:bodyPr wrap="square" rtlCol="0">
            <a:spAutoFit/>
          </a:bodyPr>
          <a:lstStyle/>
          <a:p>
            <a:r>
              <a:rPr lang="en-US" sz="2400" dirty="0" smtClean="0"/>
              <a:t>A </a:t>
            </a:r>
            <a:r>
              <a:rPr lang="en-US" sz="2400" dirty="0" err="1"/>
              <a:t>c</a:t>
            </a:r>
            <a:r>
              <a:rPr lang="en-US" sz="2400" dirty="0" err="1" smtClean="0"/>
              <a:t>ataplectic</a:t>
            </a:r>
            <a:r>
              <a:rPr lang="en-US" sz="2400" dirty="0" smtClean="0"/>
              <a:t> dog</a:t>
            </a:r>
            <a:endParaRPr lang="en-US" sz="2400" dirty="0"/>
          </a:p>
        </p:txBody>
      </p:sp>
    </p:spTree>
    <p:extLst>
      <p:ext uri="{BB962C8B-B14F-4D97-AF65-F5344CB8AC3E}">
        <p14:creationId xmlns:p14="http://schemas.microsoft.com/office/powerpoint/2010/main" val="3054965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Types of Narcolepsy</a:t>
            </a:r>
            <a:endParaRPr lang="en-US"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b="1" dirty="0" smtClean="0"/>
              <a:t>Type 1</a:t>
            </a:r>
            <a:r>
              <a:rPr lang="en-US" dirty="0" smtClean="0"/>
              <a:t>: </a:t>
            </a:r>
          </a:p>
          <a:p>
            <a:pPr marL="0" indent="0">
              <a:buNone/>
            </a:pPr>
            <a:r>
              <a:rPr lang="en-US" dirty="0" smtClean="0"/>
              <a:t>Patients report overwhelming daytime sleepiness and cataplexy. Assays show low levels of </a:t>
            </a:r>
            <a:r>
              <a:rPr lang="en-US" dirty="0" err="1" smtClean="0"/>
              <a:t>orexins</a:t>
            </a:r>
            <a:r>
              <a:rPr lang="en-US" dirty="0" smtClean="0"/>
              <a:t> (aka </a:t>
            </a:r>
            <a:r>
              <a:rPr lang="en-US" dirty="0" err="1" smtClean="0"/>
              <a:t>hypocretin</a:t>
            </a:r>
            <a:r>
              <a:rPr lang="en-US" dirty="0" smtClean="0"/>
              <a:t>),  brain hormones associated with wakefulness and arousal (see </a:t>
            </a:r>
            <a:r>
              <a:rPr lang="en-US" i="1" dirty="0" smtClean="0"/>
              <a:t>Neurobiology</a:t>
            </a:r>
            <a:r>
              <a:rPr lang="en-US" dirty="0" smtClean="0"/>
              <a:t>). Low arousal translates into daytime </a:t>
            </a:r>
            <a:r>
              <a:rPr lang="en-US" dirty="0" smtClean="0">
                <a:solidFill>
                  <a:srgbClr val="FF0000"/>
                </a:solidFill>
              </a:rPr>
              <a:t>sleep attacks</a:t>
            </a:r>
            <a:r>
              <a:rPr lang="en-US" dirty="0" smtClean="0"/>
              <a:t>. </a:t>
            </a:r>
          </a:p>
          <a:p>
            <a:pPr marL="0" indent="0">
              <a:buNone/>
            </a:pPr>
            <a:r>
              <a:rPr lang="en-US" dirty="0" smtClean="0"/>
              <a:t>The ultimate cause is  loss of cells in the hypothalamus that produce </a:t>
            </a:r>
            <a:r>
              <a:rPr lang="en-US" dirty="0" err="1" smtClean="0"/>
              <a:t>orexins</a:t>
            </a:r>
            <a:r>
              <a:rPr lang="en-US" dirty="0" smtClean="0"/>
              <a:t>, likely due to autoimmune destruction of these cells. </a:t>
            </a:r>
            <a:endParaRPr lang="en-US" dirty="0"/>
          </a:p>
        </p:txBody>
      </p:sp>
      <p:sp>
        <p:nvSpPr>
          <p:cNvPr id="4" name="Content Placeholder 3"/>
          <p:cNvSpPr>
            <a:spLocks noGrp="1"/>
          </p:cNvSpPr>
          <p:nvPr>
            <p:ph sz="half" idx="2"/>
          </p:nvPr>
        </p:nvSpPr>
        <p:spPr/>
        <p:txBody>
          <a:bodyPr>
            <a:normAutofit fontScale="77500" lnSpcReduction="20000"/>
          </a:bodyPr>
          <a:lstStyle/>
          <a:p>
            <a:pPr marL="0" indent="0">
              <a:buNone/>
            </a:pPr>
            <a:r>
              <a:rPr lang="en-US" b="1" dirty="0" smtClean="0"/>
              <a:t>Type 2</a:t>
            </a:r>
            <a:r>
              <a:rPr lang="en-US" dirty="0" smtClean="0"/>
              <a:t>:</a:t>
            </a:r>
          </a:p>
          <a:p>
            <a:pPr marL="0" indent="0">
              <a:buNone/>
            </a:pPr>
            <a:r>
              <a:rPr lang="en-US" dirty="0" smtClean="0"/>
              <a:t>Patients report overwhelming daytime sleepiness without cataplexy. They also have normal levels of </a:t>
            </a:r>
            <a:r>
              <a:rPr lang="en-US" dirty="0" err="1" smtClean="0"/>
              <a:t>orexins</a:t>
            </a:r>
            <a:r>
              <a:rPr lang="en-US" dirty="0" smtClean="0"/>
              <a:t> and less severe symptoms and episodes. </a:t>
            </a:r>
          </a:p>
          <a:p>
            <a:pPr marL="0" indent="0">
              <a:buNone/>
            </a:pPr>
            <a:r>
              <a:rPr lang="en-US" dirty="0"/>
              <a:t>T</a:t>
            </a:r>
            <a:r>
              <a:rPr lang="en-US" dirty="0" smtClean="0"/>
              <a:t>he ultimate cause of these episodes of inappropriate daytime sleepiness is difficult to target and treat.</a:t>
            </a:r>
          </a:p>
          <a:p>
            <a:pPr marL="0" indent="0">
              <a:buNone/>
            </a:pPr>
            <a:endParaRPr lang="en-US" dirty="0"/>
          </a:p>
        </p:txBody>
      </p:sp>
      <p:pic>
        <p:nvPicPr>
          <p:cNvPr id="6" name="Picture 5" descr="narcoleps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0104" y="4941888"/>
            <a:ext cx="2743200" cy="1666875"/>
          </a:xfrm>
          <a:prstGeom prst="rect">
            <a:avLst/>
          </a:prstGeom>
        </p:spPr>
      </p:pic>
    </p:spTree>
    <p:extLst>
      <p:ext uri="{BB962C8B-B14F-4D97-AF65-F5344CB8AC3E}">
        <p14:creationId xmlns:p14="http://schemas.microsoft.com/office/powerpoint/2010/main" val="7171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5" name="Content Placeholder 4"/>
          <p:cNvSpPr>
            <a:spLocks noGrp="1"/>
          </p:cNvSpPr>
          <p:nvPr>
            <p:ph sz="half" idx="1"/>
          </p:nvPr>
        </p:nvSpPr>
        <p:spPr/>
        <p:txBody>
          <a:bodyPr>
            <a:normAutofit fontScale="85000" lnSpcReduction="20000"/>
          </a:bodyPr>
          <a:lstStyle/>
          <a:p>
            <a:pPr marL="0" indent="0">
              <a:buNone/>
            </a:pPr>
            <a:r>
              <a:rPr lang="en-US" dirty="0" smtClean="0"/>
              <a:t>The primary cause of daytime sleepiness is sleep deprivation, usually due to inadequate time devoted to sleep.</a:t>
            </a:r>
          </a:p>
          <a:p>
            <a:pPr marL="0" indent="0">
              <a:buNone/>
            </a:pPr>
            <a:r>
              <a:rPr lang="en-US" dirty="0" smtClean="0"/>
              <a:t>To determine if someone having sleep attacks is truly narcoleptic, tests are run in a sleep lab. In one test, a person takes five short naps, each separated by two hours.  The time to fall asleep before each nap is recorded as well as the nature of REM sleep patterns (see </a:t>
            </a:r>
            <a:r>
              <a:rPr lang="en-US" i="1" dirty="0" smtClean="0"/>
              <a:t>Neurobiology</a:t>
            </a:r>
            <a:r>
              <a:rPr lang="en-US" dirty="0" smtClean="0"/>
              <a:t>).  </a:t>
            </a:r>
          </a:p>
        </p:txBody>
      </p:sp>
      <p:sp>
        <p:nvSpPr>
          <p:cNvPr id="3" name="Content Placeholder 2"/>
          <p:cNvSpPr>
            <a:spLocks noGrp="1"/>
          </p:cNvSpPr>
          <p:nvPr>
            <p:ph sz="half" idx="2"/>
          </p:nvPr>
        </p:nvSpPr>
        <p:spPr/>
        <p:txBody>
          <a:bodyPr>
            <a:normAutofit fontScale="85000" lnSpcReduction="20000"/>
          </a:bodyPr>
          <a:lstStyle/>
          <a:p>
            <a:pPr marL="0" indent="0">
              <a:buNone/>
            </a:pPr>
            <a:r>
              <a:rPr lang="en-US" dirty="0"/>
              <a:t>A person with narcolepsy typically will fall asleep within 8 minutes and have early onset REM sleep with each nap.  Normally, there should be a long period of NREM sleep preceding REM sleep </a:t>
            </a:r>
          </a:p>
          <a:p>
            <a:pPr marL="0" indent="0">
              <a:buNone/>
            </a:pPr>
            <a:endParaRPr lang="en-US" dirty="0"/>
          </a:p>
        </p:txBody>
      </p:sp>
      <p:pic>
        <p:nvPicPr>
          <p:cNvPr id="7" name="Picture 6" descr="narcoleps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248" y="4459288"/>
            <a:ext cx="2743200" cy="1666875"/>
          </a:xfrm>
          <a:prstGeom prst="rect">
            <a:avLst/>
          </a:prstGeom>
        </p:spPr>
      </p:pic>
    </p:spTree>
    <p:extLst>
      <p:ext uri="{BB962C8B-B14F-4D97-AF65-F5344CB8AC3E}">
        <p14:creationId xmlns:p14="http://schemas.microsoft.com/office/powerpoint/2010/main" val="566906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Manage Narcolepsy:</a:t>
            </a:r>
            <a:br>
              <a:rPr lang="en-US" dirty="0" smtClean="0"/>
            </a:br>
            <a:r>
              <a:rPr lang="en-US" dirty="0" smtClean="0"/>
              <a:t>Behavior</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a:t>B</a:t>
            </a:r>
            <a:r>
              <a:rPr lang="en-US" dirty="0" smtClean="0"/>
              <a:t>ehavioral strategies can help manage narcolepsy.  These include: </a:t>
            </a:r>
          </a:p>
          <a:p>
            <a:r>
              <a:rPr lang="en-US" dirty="0" smtClean="0"/>
              <a:t>Take scheduled short naps during the day and practice good nighttime sleep hygiene.</a:t>
            </a:r>
          </a:p>
          <a:p>
            <a:r>
              <a:rPr lang="en-US" dirty="0" smtClean="0"/>
              <a:t>Do these things, which tend to help everyone’s sleep: exercise daily, well ahead of going to sleep; avoid caffeine, alcohol and nicotine close to bed time.</a:t>
            </a:r>
          </a:p>
          <a:p>
            <a:r>
              <a:rPr lang="en-US" dirty="0" smtClean="0"/>
              <a:t>Because strong emotions can trigger cataplexy in Type 1 narcolepsy, patients are counseled to avoid emotional triggers, both good and bad.  This can make life somewhat boring and restricted.</a:t>
            </a:r>
            <a:endParaRPr lang="en-US" dirty="0"/>
          </a:p>
        </p:txBody>
      </p:sp>
    </p:spTree>
    <p:extLst>
      <p:ext uri="{BB962C8B-B14F-4D97-AF65-F5344CB8AC3E}">
        <p14:creationId xmlns:p14="http://schemas.microsoft.com/office/powerpoint/2010/main" val="4166328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to Manage Narcolepsy:</a:t>
            </a:r>
            <a:br>
              <a:rPr lang="en-US" dirty="0"/>
            </a:br>
            <a:r>
              <a:rPr lang="en-US" dirty="0" smtClean="0"/>
              <a:t>Chemical Assistance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best drug for treating narcolepsy is </a:t>
            </a:r>
            <a:r>
              <a:rPr lang="en-US" dirty="0" err="1" smtClean="0">
                <a:solidFill>
                  <a:srgbClr val="3366FF"/>
                </a:solidFill>
              </a:rPr>
              <a:t>Modafinil</a:t>
            </a:r>
            <a:r>
              <a:rPr lang="en-US" dirty="0" smtClean="0"/>
              <a:t>, a central nervous system stimulant that promotes wakefulness. Through a series of chemical links, it promotes the release of </a:t>
            </a:r>
            <a:r>
              <a:rPr lang="en-US" dirty="0" err="1" smtClean="0"/>
              <a:t>orexins</a:t>
            </a:r>
            <a:r>
              <a:rPr lang="en-US" dirty="0" smtClean="0"/>
              <a:t>. Obviously, this treatment should be administered early in the day. </a:t>
            </a:r>
          </a:p>
          <a:p>
            <a:r>
              <a:rPr lang="en-US" dirty="0" smtClean="0">
                <a:solidFill>
                  <a:srgbClr val="3366FF"/>
                </a:solidFill>
              </a:rPr>
              <a:t>Amphetamines</a:t>
            </a:r>
            <a:r>
              <a:rPr lang="en-US" dirty="0" smtClean="0"/>
              <a:t>, also stimulants, can be helpful, but have lots of side effects and can become addictive.</a:t>
            </a:r>
          </a:p>
          <a:p>
            <a:r>
              <a:rPr lang="en-US" dirty="0" smtClean="0">
                <a:solidFill>
                  <a:srgbClr val="3366FF"/>
                </a:solidFill>
              </a:rPr>
              <a:t>Antidepressants</a:t>
            </a:r>
            <a:r>
              <a:rPr lang="en-US" dirty="0" smtClean="0"/>
              <a:t> have been shown to control cataplexy, but also are associated with unwelcome side effects.</a:t>
            </a:r>
            <a:endParaRPr lang="en-US" dirty="0"/>
          </a:p>
        </p:txBody>
      </p:sp>
    </p:spTree>
    <p:extLst>
      <p:ext uri="{BB962C8B-B14F-4D97-AF65-F5344CB8AC3E}">
        <p14:creationId xmlns:p14="http://schemas.microsoft.com/office/powerpoint/2010/main" val="1280359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Restless Leg Syndrome</a:t>
            </a:r>
            <a:br>
              <a:rPr lang="en-US" dirty="0" smtClean="0"/>
            </a:br>
            <a:r>
              <a:rPr lang="en-US" dirty="0" smtClean="0"/>
              <a:t>RLS</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t>People with RLS suffer from sleep that is constantly interrupted by unpleasant sensations in the legs accompanied by an irresistible need to move them. Walking helps, but relief is temporary, making it difficult to sustain sleep. Thus, it is generally considered a </a:t>
            </a:r>
            <a:r>
              <a:rPr lang="en-US" sz="2400" dirty="0" smtClean="0">
                <a:solidFill>
                  <a:srgbClr val="FF0000"/>
                </a:solidFill>
              </a:rPr>
              <a:t>sleep disorder</a:t>
            </a:r>
            <a:r>
              <a:rPr lang="en-US" sz="2400" dirty="0" smtClean="0"/>
              <a:t>.  Because the disorder is arises from the brain itself, the National Institute of Neurological Disorders and Strokes (NINDS) classified RLS as a </a:t>
            </a:r>
            <a:r>
              <a:rPr lang="en-US" sz="2400" dirty="0" smtClean="0">
                <a:solidFill>
                  <a:srgbClr val="FF0000"/>
                </a:solidFill>
              </a:rPr>
              <a:t>neurological sensory disorder</a:t>
            </a:r>
            <a:r>
              <a:rPr lang="en-US" sz="2400" dirty="0" smtClean="0"/>
              <a:t>.</a:t>
            </a:r>
            <a:endParaRPr lang="en-US" sz="2400" dirty="0"/>
          </a:p>
        </p:txBody>
      </p:sp>
      <p:pic>
        <p:nvPicPr>
          <p:cNvPr id="5" name="Picture 4" descr="restless-leg-syndrom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4656799"/>
            <a:ext cx="3657600" cy="1917700"/>
          </a:xfrm>
          <a:prstGeom prst="rect">
            <a:avLst/>
          </a:prstGeom>
        </p:spPr>
      </p:pic>
    </p:spTree>
    <p:extLst>
      <p:ext uri="{BB962C8B-B14F-4D97-AF65-F5344CB8AC3E}">
        <p14:creationId xmlns:p14="http://schemas.microsoft.com/office/powerpoint/2010/main" val="3825008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RLS Stats</a:t>
            </a:r>
            <a:endParaRPr lang="en-US" dirty="0"/>
          </a:p>
        </p:txBody>
      </p:sp>
      <p:sp>
        <p:nvSpPr>
          <p:cNvPr id="3" name="Content Placeholder 2"/>
          <p:cNvSpPr>
            <a:spLocks noGrp="1"/>
          </p:cNvSpPr>
          <p:nvPr>
            <p:ph idx="1"/>
          </p:nvPr>
        </p:nvSpPr>
        <p:spPr>
          <a:xfrm>
            <a:off x="457200" y="1225638"/>
            <a:ext cx="6400800" cy="5632362"/>
          </a:xfrm>
        </p:spPr>
        <p:txBody>
          <a:bodyPr>
            <a:normAutofit fontScale="55000" lnSpcReduction="20000"/>
          </a:bodyPr>
          <a:lstStyle/>
          <a:p>
            <a:pPr marL="0" indent="0">
              <a:buNone/>
            </a:pPr>
            <a:r>
              <a:rPr lang="en-US" sz="4600" dirty="0" smtClean="0"/>
              <a:t>RLS is not uncommon, </a:t>
            </a:r>
            <a:r>
              <a:rPr lang="en-US" sz="4600" dirty="0" smtClean="0">
                <a:solidFill>
                  <a:srgbClr val="FF0000"/>
                </a:solidFill>
              </a:rPr>
              <a:t>affecting 7-10% </a:t>
            </a:r>
            <a:r>
              <a:rPr lang="en-US" sz="4600" dirty="0" smtClean="0"/>
              <a:t>of people in the U.S. More women than men suffer from RLS. As people age, their symptoms become more troublesome, more frequent and last longer. There is no cure. </a:t>
            </a:r>
          </a:p>
          <a:p>
            <a:pPr marL="0" indent="0">
              <a:buNone/>
            </a:pPr>
            <a:r>
              <a:rPr lang="en-US" sz="4600" dirty="0" smtClean="0"/>
              <a:t>Evidence suggests that a </a:t>
            </a:r>
            <a:r>
              <a:rPr lang="en-US" sz="4600" dirty="0" smtClean="0">
                <a:solidFill>
                  <a:srgbClr val="FF0000"/>
                </a:solidFill>
              </a:rPr>
              <a:t>dysfunction of the dopamine pathway in the basal ganglia</a:t>
            </a:r>
            <a:r>
              <a:rPr lang="en-US" sz="4600" dirty="0" smtClean="0"/>
              <a:t> disrupts normal control of movement, leading to involuntary movement and sensations. This dysfunction also is linked to </a:t>
            </a:r>
            <a:r>
              <a:rPr lang="en-US" sz="4600" dirty="0" smtClean="0">
                <a:solidFill>
                  <a:srgbClr val="FF0000"/>
                </a:solidFill>
              </a:rPr>
              <a:t>iron deficiency </a:t>
            </a:r>
            <a:r>
              <a:rPr lang="en-US" sz="4600" dirty="0" smtClean="0"/>
              <a:t>in the brain.</a:t>
            </a:r>
          </a:p>
          <a:p>
            <a:pPr marL="0" indent="0">
              <a:buNone/>
            </a:pPr>
            <a:r>
              <a:rPr lang="en-US" sz="4600" dirty="0" smtClean="0"/>
              <a:t>There is a </a:t>
            </a:r>
            <a:r>
              <a:rPr lang="en-US" sz="4600" dirty="0" smtClean="0">
                <a:solidFill>
                  <a:srgbClr val="FF0000"/>
                </a:solidFill>
              </a:rPr>
              <a:t>genetic component </a:t>
            </a:r>
            <a:r>
              <a:rPr lang="en-US" sz="4600" dirty="0" smtClean="0"/>
              <a:t>to RLS found in families where symptoms begin in early adulthood. </a:t>
            </a:r>
            <a:endParaRPr lang="en-US" dirty="0"/>
          </a:p>
        </p:txBody>
      </p:sp>
      <p:pic>
        <p:nvPicPr>
          <p:cNvPr id="5" name="Picture 4" descr="restless-leg-syndrom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452" y="5300001"/>
            <a:ext cx="2971548" cy="1557999"/>
          </a:xfrm>
          <a:prstGeom prst="rect">
            <a:avLst/>
          </a:prstGeom>
        </p:spPr>
      </p:pic>
    </p:spTree>
    <p:extLst>
      <p:ext uri="{BB962C8B-B14F-4D97-AF65-F5344CB8AC3E}">
        <p14:creationId xmlns:p14="http://schemas.microsoft.com/office/powerpoint/2010/main" val="562168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RLS Genes</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Some types of RLS run in families.  Genome-wide association studies have found </a:t>
            </a:r>
            <a:r>
              <a:rPr lang="en-US" dirty="0" smtClean="0">
                <a:solidFill>
                  <a:srgbClr val="FF0000"/>
                </a:solidFill>
              </a:rPr>
              <a:t>variants of genes associated </a:t>
            </a:r>
            <a:r>
              <a:rPr lang="en-US" dirty="0" smtClean="0"/>
              <a:t>with susceptibility to RLS.  These genes are: </a:t>
            </a:r>
            <a:r>
              <a:rPr lang="en-US" i="1" dirty="0" smtClean="0"/>
              <a:t>PTPRD, BTBD9, </a:t>
            </a:r>
            <a:r>
              <a:rPr lang="en-US" dirty="0" smtClean="0"/>
              <a:t>and </a:t>
            </a:r>
            <a:r>
              <a:rPr lang="en-US" i="1" dirty="0" smtClean="0"/>
              <a:t>MEIS1. </a:t>
            </a:r>
            <a:r>
              <a:rPr lang="en-US" dirty="0" smtClean="0"/>
              <a:t>Generally, they play a role in the </a:t>
            </a:r>
            <a:r>
              <a:rPr lang="en-US" b="1" dirty="0" smtClean="0"/>
              <a:t>development</a:t>
            </a:r>
            <a:r>
              <a:rPr lang="en-US" dirty="0" smtClean="0"/>
              <a:t> of neurons.</a:t>
            </a:r>
          </a:p>
          <a:p>
            <a:pPr marL="0" indent="0">
              <a:buNone/>
            </a:pPr>
            <a:r>
              <a:rPr lang="en-US" i="1" dirty="0" smtClean="0">
                <a:solidFill>
                  <a:srgbClr val="FF0000"/>
                </a:solidFill>
              </a:rPr>
              <a:t>MEIS1</a:t>
            </a:r>
            <a:r>
              <a:rPr lang="en-US" dirty="0" smtClean="0"/>
              <a:t> codes for a protein expressed during development, particularly in the vasculature.</a:t>
            </a:r>
          </a:p>
          <a:p>
            <a:pPr marL="0" indent="0">
              <a:buNone/>
            </a:pPr>
            <a:r>
              <a:rPr lang="en-US" i="1" dirty="0" smtClean="0">
                <a:solidFill>
                  <a:srgbClr val="FF0000"/>
                </a:solidFill>
              </a:rPr>
              <a:t>PTPRD</a:t>
            </a:r>
            <a:r>
              <a:rPr lang="en-US" i="1" dirty="0" smtClean="0"/>
              <a:t> </a:t>
            </a:r>
            <a:r>
              <a:rPr lang="en-US" dirty="0" smtClean="0"/>
              <a:t>codes for a protein that has a role in nerve growth</a:t>
            </a:r>
          </a:p>
          <a:p>
            <a:pPr marL="0" indent="0">
              <a:buNone/>
            </a:pPr>
            <a:r>
              <a:rPr lang="en-US" i="1" dirty="0" smtClean="0">
                <a:solidFill>
                  <a:srgbClr val="FF0000"/>
                </a:solidFill>
              </a:rPr>
              <a:t>BTBD9</a:t>
            </a:r>
            <a:r>
              <a:rPr lang="en-US" i="1" dirty="0" smtClean="0"/>
              <a:t> </a:t>
            </a:r>
            <a:r>
              <a:rPr lang="en-US" dirty="0" smtClean="0"/>
              <a:t>codes for a protein that is thought to interact with products of circadian rhythm genes.</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088705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Manage RLS</a:t>
            </a:r>
            <a:br>
              <a:rPr lang="en-US" dirty="0" smtClean="0"/>
            </a:br>
            <a:r>
              <a:rPr lang="en-US" dirty="0" smtClean="0"/>
              <a:t>Behavior</a:t>
            </a:r>
            <a:endParaRPr lang="en-US" dirty="0"/>
          </a:p>
        </p:txBody>
      </p:sp>
      <p:sp>
        <p:nvSpPr>
          <p:cNvPr id="3" name="Content Placeholder 2"/>
          <p:cNvSpPr>
            <a:spLocks noGrp="1"/>
          </p:cNvSpPr>
          <p:nvPr>
            <p:ph idx="1"/>
          </p:nvPr>
        </p:nvSpPr>
        <p:spPr>
          <a:xfrm>
            <a:off x="457200" y="1502504"/>
            <a:ext cx="4533981" cy="5071371"/>
          </a:xfrm>
        </p:spPr>
        <p:txBody>
          <a:bodyPr>
            <a:normAutofit fontScale="92500"/>
          </a:bodyPr>
          <a:lstStyle/>
          <a:p>
            <a:pPr marL="0" indent="0">
              <a:buNone/>
            </a:pPr>
            <a:r>
              <a:rPr lang="en-US" sz="2800" dirty="0" smtClean="0"/>
              <a:t>Like most sleep disorders, some behavior modifications may help for those with mild cases. These include the usual prescriptions: moderate exercise, good sleep hygiene, and avoiding alcohol and tobacco. Additionally, leg massages, heating pads, ice packs, and leg-stretching in variable combinations may help those with mild symptoms.</a:t>
            </a:r>
            <a:endParaRPr lang="en-US" sz="2800" dirty="0"/>
          </a:p>
        </p:txBody>
      </p:sp>
      <p:pic>
        <p:nvPicPr>
          <p:cNvPr id="5" name="Picture 4" descr="leg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8747" y="2250716"/>
            <a:ext cx="3328127" cy="2219861"/>
          </a:xfrm>
          <a:prstGeom prst="rect">
            <a:avLst/>
          </a:prstGeom>
        </p:spPr>
      </p:pic>
    </p:spTree>
    <p:extLst>
      <p:ext uri="{BB962C8B-B14F-4D97-AF65-F5344CB8AC3E}">
        <p14:creationId xmlns:p14="http://schemas.microsoft.com/office/powerpoint/2010/main" val="3102168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Manage RLS</a:t>
            </a:r>
            <a:br>
              <a:rPr lang="en-US" dirty="0" smtClean="0"/>
            </a:br>
            <a:r>
              <a:rPr lang="en-US" dirty="0" smtClean="0"/>
              <a:t>Chemical Assistance</a:t>
            </a:r>
            <a:endParaRPr lang="en-US" dirty="0"/>
          </a:p>
        </p:txBody>
      </p:sp>
      <p:sp>
        <p:nvSpPr>
          <p:cNvPr id="3" name="Content Placeholder 2"/>
          <p:cNvSpPr>
            <a:spLocks noGrp="1"/>
          </p:cNvSpPr>
          <p:nvPr>
            <p:ph idx="1"/>
          </p:nvPr>
        </p:nvSpPr>
        <p:spPr>
          <a:xfrm>
            <a:off x="0" y="1417638"/>
            <a:ext cx="6715125" cy="4708525"/>
          </a:xfrm>
        </p:spPr>
        <p:txBody>
          <a:bodyPr>
            <a:normAutofit fontScale="85000" lnSpcReduction="20000"/>
          </a:bodyPr>
          <a:lstStyle/>
          <a:p>
            <a:pPr marL="0" indent="0">
              <a:buNone/>
            </a:pPr>
            <a:r>
              <a:rPr lang="en-US" dirty="0" smtClean="0"/>
              <a:t>Sufferers with severe cases of RLS usually need chemical assistance, in addition to the remedies noted previously. </a:t>
            </a:r>
            <a:r>
              <a:rPr lang="en-US" dirty="0" smtClean="0">
                <a:solidFill>
                  <a:srgbClr val="FF0000"/>
                </a:solidFill>
              </a:rPr>
              <a:t>Iron supplements </a:t>
            </a:r>
            <a:r>
              <a:rPr lang="en-US" dirty="0" smtClean="0"/>
              <a:t>may help.  Serious cases require </a:t>
            </a:r>
            <a:r>
              <a:rPr lang="en-US" dirty="0" smtClean="0">
                <a:solidFill>
                  <a:srgbClr val="FF0000"/>
                </a:solidFill>
              </a:rPr>
              <a:t>dopamine agonists </a:t>
            </a:r>
            <a:r>
              <a:rPr lang="en-US" dirty="0" smtClean="0"/>
              <a:t>to augment low levels of this neurotransmitter found in RLS patients. However, long term use can lead to RLS symptoms becoming unmanageable and more widespread.  In such cases, dopamine agonists should be discontinued.  </a:t>
            </a:r>
          </a:p>
          <a:p>
            <a:pPr marL="0" indent="0">
              <a:buNone/>
            </a:pPr>
            <a:r>
              <a:rPr lang="en-US" dirty="0" smtClean="0">
                <a:solidFill>
                  <a:srgbClr val="FF0000"/>
                </a:solidFill>
              </a:rPr>
              <a:t>Opioids</a:t>
            </a:r>
            <a:r>
              <a:rPr lang="en-US" dirty="0" smtClean="0"/>
              <a:t> can be used in severe cases, although there can be serious side effects, including addiction.</a:t>
            </a:r>
            <a:endParaRPr lang="en-US" dirty="0"/>
          </a:p>
        </p:txBody>
      </p:sp>
      <p:pic>
        <p:nvPicPr>
          <p:cNvPr id="5" name="Picture 4" descr="restless-leg-syndrom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6336" y="5195331"/>
            <a:ext cx="2630464" cy="1379167"/>
          </a:xfrm>
          <a:prstGeom prst="rect">
            <a:avLst/>
          </a:prstGeom>
        </p:spPr>
      </p:pic>
    </p:spTree>
    <p:extLst>
      <p:ext uri="{BB962C8B-B14F-4D97-AF65-F5344CB8AC3E}">
        <p14:creationId xmlns:p14="http://schemas.microsoft.com/office/powerpoint/2010/main" val="2046244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Sufferers Story</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A young man has been afflicted with RLS for several years. His mom also has RLS, suggesting a genetic component. His case is quite severe.  Here is his description of recent experience with the disease: </a:t>
            </a:r>
            <a:endParaRPr lang="en-US" dirty="0"/>
          </a:p>
          <a:p>
            <a:pPr marL="0" indent="0">
              <a:buNone/>
            </a:pPr>
            <a:r>
              <a:rPr lang="en-US" dirty="0" smtClean="0"/>
              <a:t>“</a:t>
            </a:r>
            <a:r>
              <a:rPr lang="mr-IN" dirty="0" smtClean="0"/>
              <a:t>…</a:t>
            </a:r>
            <a:r>
              <a:rPr lang="en-US" dirty="0" smtClean="0"/>
              <a:t>.dull </a:t>
            </a:r>
            <a:r>
              <a:rPr lang="en-US" dirty="0"/>
              <a:t>ache in legs and </a:t>
            </a:r>
            <a:r>
              <a:rPr lang="en-US" dirty="0" smtClean="0"/>
              <a:t>arms. Dull </a:t>
            </a:r>
            <a:r>
              <a:rPr lang="en-US" dirty="0"/>
              <a:t>ache is punctuated by pulses of pain in my legs (generally femur region). If I don’t medicate, these pulses happen approximately every 10 seconds. Sleep is impossible. This fall my medication ran out and I was unable to sleep for 36 hours straight. It was not fun</a:t>
            </a:r>
            <a:r>
              <a:rPr lang="en-US" dirty="0" smtClean="0"/>
              <a:t>.” Additionally:</a:t>
            </a:r>
          </a:p>
          <a:p>
            <a:pPr marL="0" indent="0">
              <a:buNone/>
            </a:pPr>
            <a:r>
              <a:rPr lang="en-US" dirty="0" smtClean="0"/>
              <a:t>“One </a:t>
            </a:r>
            <a:r>
              <a:rPr lang="en-US" dirty="0"/>
              <a:t>challenge with RLS is that you eventually get used to your meds and symptoms can augment (as is my case</a:t>
            </a:r>
            <a:r>
              <a:rPr lang="en-US" dirty="0" smtClean="0"/>
              <a:t>)”.</a:t>
            </a:r>
            <a:endParaRPr lang="en-US" dirty="0"/>
          </a:p>
        </p:txBody>
      </p:sp>
    </p:spTree>
    <p:extLst>
      <p:ext uri="{BB962C8B-B14F-4D97-AF65-F5344CB8AC3E}">
        <p14:creationId xmlns:p14="http://schemas.microsoft.com/office/powerpoint/2010/main" val="3257540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Was His Medication?</a:t>
            </a:r>
            <a:endParaRPr lang="en-US" dirty="0"/>
          </a:p>
        </p:txBody>
      </p:sp>
      <p:sp>
        <p:nvSpPr>
          <p:cNvPr id="3" name="Content Placeholder 2"/>
          <p:cNvSpPr>
            <a:spLocks noGrp="1"/>
          </p:cNvSpPr>
          <p:nvPr>
            <p:ph idx="1"/>
          </p:nvPr>
        </p:nvSpPr>
        <p:spPr/>
        <p:txBody>
          <a:bodyPr>
            <a:normAutofit fontScale="47500" lnSpcReduction="20000"/>
          </a:bodyPr>
          <a:lstStyle/>
          <a:p>
            <a:pPr marL="0" indent="0">
              <a:buNone/>
            </a:pPr>
            <a:r>
              <a:rPr lang="en-US" sz="5100" dirty="0" smtClean="0"/>
              <a:t>He shared with us the medicine he is taking for RLS:</a:t>
            </a:r>
          </a:p>
          <a:p>
            <a:pPr marL="0" indent="0">
              <a:buNone/>
            </a:pPr>
            <a:r>
              <a:rPr lang="en-US" sz="5100" dirty="0" smtClean="0"/>
              <a:t>“I </a:t>
            </a:r>
            <a:r>
              <a:rPr lang="en-US" sz="5100" dirty="0"/>
              <a:t>currently take two medications for RLS. </a:t>
            </a:r>
          </a:p>
          <a:p>
            <a:pPr marL="0" indent="0">
              <a:buNone/>
            </a:pPr>
            <a:r>
              <a:rPr lang="en-US" sz="5100" dirty="0"/>
              <a:t>(1) </a:t>
            </a:r>
            <a:r>
              <a:rPr lang="en-US" sz="5100" dirty="0" err="1"/>
              <a:t>Rotigotine</a:t>
            </a:r>
            <a:r>
              <a:rPr lang="en-US" sz="5100" dirty="0"/>
              <a:t> 2mg</a:t>
            </a:r>
          </a:p>
          <a:p>
            <a:pPr marL="0" indent="0">
              <a:buNone/>
            </a:pPr>
            <a:r>
              <a:rPr lang="en-US" sz="5100" dirty="0"/>
              <a:t>(2) Gabapentin </a:t>
            </a:r>
            <a:r>
              <a:rPr lang="en-US" sz="5100" dirty="0" smtClean="0"/>
              <a:t>900mg</a:t>
            </a:r>
            <a:endParaRPr lang="en-US" sz="5100" dirty="0"/>
          </a:p>
          <a:p>
            <a:pPr marL="0" indent="0">
              <a:buNone/>
            </a:pPr>
            <a:endParaRPr lang="en-US" sz="5100" dirty="0" smtClean="0"/>
          </a:p>
          <a:p>
            <a:pPr marL="0" indent="0">
              <a:buNone/>
            </a:pPr>
            <a:r>
              <a:rPr lang="en-US" sz="5100" dirty="0" smtClean="0"/>
              <a:t>In </a:t>
            </a:r>
            <a:r>
              <a:rPr lang="en-US" sz="5100" dirty="0"/>
              <a:t>the past I’ve also taken </a:t>
            </a:r>
            <a:r>
              <a:rPr lang="en-US" sz="5100" dirty="0" err="1"/>
              <a:t>Ropinirole</a:t>
            </a:r>
            <a:r>
              <a:rPr lang="en-US" sz="5100" dirty="0" smtClean="0"/>
              <a:t>.”</a:t>
            </a:r>
          </a:p>
          <a:p>
            <a:pPr marL="0" indent="0">
              <a:buNone/>
            </a:pPr>
            <a:endParaRPr lang="en-US" sz="5100" dirty="0" smtClean="0"/>
          </a:p>
          <a:p>
            <a:pPr marL="0" indent="0">
              <a:buNone/>
            </a:pPr>
            <a:r>
              <a:rPr lang="en-US" sz="5100" dirty="0" err="1" smtClean="0">
                <a:solidFill>
                  <a:srgbClr val="0000FF"/>
                </a:solidFill>
              </a:rPr>
              <a:t>Rotigotine</a:t>
            </a:r>
            <a:r>
              <a:rPr lang="en-US" sz="5100" dirty="0" smtClean="0">
                <a:solidFill>
                  <a:srgbClr val="0000FF"/>
                </a:solidFill>
              </a:rPr>
              <a:t> </a:t>
            </a:r>
            <a:r>
              <a:rPr lang="en-US" sz="5100" dirty="0" smtClean="0"/>
              <a:t> and </a:t>
            </a:r>
            <a:r>
              <a:rPr lang="en-US" sz="5100" dirty="0" err="1" smtClean="0">
                <a:solidFill>
                  <a:srgbClr val="0000FF"/>
                </a:solidFill>
              </a:rPr>
              <a:t>Ropinirole</a:t>
            </a:r>
            <a:r>
              <a:rPr lang="en-US" sz="5100" dirty="0" smtClean="0"/>
              <a:t> are dopamine agonists.  </a:t>
            </a:r>
            <a:r>
              <a:rPr lang="en-US" sz="5100" dirty="0" smtClean="0">
                <a:solidFill>
                  <a:srgbClr val="0000FF"/>
                </a:solidFill>
              </a:rPr>
              <a:t>Gabapentin</a:t>
            </a:r>
            <a:r>
              <a:rPr lang="en-US" sz="5100" dirty="0" smtClean="0"/>
              <a:t> is a derivative of the brain neurotransmitter GABA (gamma-amino-butyric acid). It’s used primarily to mediate neuropathic pain as well as to promote sleepiness.</a:t>
            </a:r>
            <a:endParaRPr lang="en-US" sz="5100" dirty="0"/>
          </a:p>
          <a:p>
            <a:pPr marL="0" indent="0">
              <a:buNone/>
            </a:pPr>
            <a:r>
              <a:rPr lang="en-US" dirty="0"/>
              <a:t/>
            </a:r>
            <a:br>
              <a:rPr lang="en-US" dirty="0"/>
            </a:br>
            <a:endParaRPr lang="en-US" dirty="0"/>
          </a:p>
          <a:p>
            <a:pPr marL="0" indent="0">
              <a:buNone/>
            </a:pPr>
            <a:endParaRPr lang="en-US" dirty="0"/>
          </a:p>
        </p:txBody>
      </p:sp>
    </p:spTree>
    <p:extLst>
      <p:ext uri="{BB962C8B-B14F-4D97-AF65-F5344CB8AC3E}">
        <p14:creationId xmlns:p14="http://schemas.microsoft.com/office/powerpoint/2010/main" val="1428617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Insomnia</a:t>
            </a:r>
            <a:endParaRPr lang="en-US" dirty="0"/>
          </a:p>
        </p:txBody>
      </p:sp>
      <p:sp>
        <p:nvSpPr>
          <p:cNvPr id="3" name="Content Placeholder 2"/>
          <p:cNvSpPr>
            <a:spLocks noGrp="1"/>
          </p:cNvSpPr>
          <p:nvPr>
            <p:ph idx="1"/>
          </p:nvPr>
        </p:nvSpPr>
        <p:spPr>
          <a:xfrm>
            <a:off x="364869" y="1546610"/>
            <a:ext cx="5480127" cy="5050907"/>
          </a:xfrm>
        </p:spPr>
        <p:txBody>
          <a:bodyPr>
            <a:normAutofit fontScale="85000" lnSpcReduction="10000"/>
          </a:bodyPr>
          <a:lstStyle/>
          <a:p>
            <a:pPr marL="0" indent="0">
              <a:buNone/>
            </a:pPr>
            <a:r>
              <a:rPr lang="en-US" dirty="0" smtClean="0"/>
              <a:t>The </a:t>
            </a:r>
            <a:r>
              <a:rPr lang="en-US" dirty="0"/>
              <a:t>American Academy of Sleep </a:t>
            </a:r>
            <a:r>
              <a:rPr lang="en-US" dirty="0" smtClean="0"/>
              <a:t>Medicine defines insomnia as </a:t>
            </a:r>
            <a:r>
              <a:rPr lang="en-US" dirty="0"/>
              <a:t>“persistent difficulty with sleep initiation, duration, consolidation or quality.</a:t>
            </a:r>
            <a:r>
              <a:rPr lang="en-US" dirty="0" smtClean="0"/>
              <a:t>” The </a:t>
            </a:r>
            <a:r>
              <a:rPr lang="en-US" dirty="0"/>
              <a:t>A</a:t>
            </a:r>
            <a:r>
              <a:rPr lang="en-US" dirty="0" smtClean="0"/>
              <a:t>cademy unpacks this further by indicating that insomnia has two primary symptoms: 1) sleep difficulties </a:t>
            </a:r>
            <a:r>
              <a:rPr lang="en-US" b="1" dirty="0" smtClean="0"/>
              <a:t>even when </a:t>
            </a:r>
            <a:r>
              <a:rPr lang="en-US" dirty="0" smtClean="0"/>
              <a:t>there are sufficient opportunities for sleep; and 2) decreased daytime function due to poor sleep quality or duration. Some possible genetic correlates are presented in the </a:t>
            </a:r>
            <a:r>
              <a:rPr lang="en-US" i="1" dirty="0" smtClean="0"/>
              <a:t>Genetics</a:t>
            </a:r>
            <a:r>
              <a:rPr lang="en-US" dirty="0" smtClean="0"/>
              <a:t> module.</a:t>
            </a:r>
            <a:endParaRPr lang="en-US" dirty="0"/>
          </a:p>
        </p:txBody>
      </p:sp>
      <p:pic>
        <p:nvPicPr>
          <p:cNvPr id="5" name="Picture 4" descr="insomni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4996" y="3621368"/>
            <a:ext cx="3066168" cy="2044112"/>
          </a:xfrm>
          <a:prstGeom prst="rect">
            <a:avLst/>
          </a:prstGeom>
        </p:spPr>
      </p:pic>
    </p:spTree>
    <p:extLst>
      <p:ext uri="{BB962C8B-B14F-4D97-AF65-F5344CB8AC3E}">
        <p14:creationId xmlns:p14="http://schemas.microsoft.com/office/powerpoint/2010/main" val="1719414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Say More</a:t>
            </a:r>
            <a:r>
              <a:rPr lang="mr-IN" dirty="0" smtClean="0"/>
              <a:t>…</a:t>
            </a:r>
            <a:r>
              <a:rPr lang="en-US" dirty="0" smtClean="0"/>
              <a:t>.</a:t>
            </a:r>
            <a:endParaRPr lang="en-US" dirty="0"/>
          </a:p>
        </p:txBody>
      </p:sp>
      <p:sp>
        <p:nvSpPr>
          <p:cNvPr id="3" name="Content Placeholder 2"/>
          <p:cNvSpPr>
            <a:spLocks noGrp="1"/>
          </p:cNvSpPr>
          <p:nvPr>
            <p:ph idx="1"/>
          </p:nvPr>
        </p:nvSpPr>
        <p:spPr/>
        <p:txBody>
          <a:bodyPr>
            <a:noAutofit/>
          </a:bodyPr>
          <a:lstStyle/>
          <a:p>
            <a:r>
              <a:rPr lang="en-US" sz="2000" b="1" dirty="0" smtClean="0"/>
              <a:t>Insomnia can take many forms</a:t>
            </a:r>
            <a:r>
              <a:rPr lang="en-US" sz="2000" dirty="0" smtClean="0"/>
              <a:t>. It may be hard to stay asleep or fall asleep in the first place. Maybe the insomniac wakes up too early and can’t get back to sleep. Or a person wakes up after falling asleep and is awake for several hours before falling back asleep again.</a:t>
            </a:r>
          </a:p>
          <a:p>
            <a:r>
              <a:rPr lang="en-US" sz="2000" dirty="0" smtClean="0"/>
              <a:t>Most adults experience </a:t>
            </a:r>
            <a:r>
              <a:rPr lang="en-US" sz="2000" b="1" dirty="0" smtClean="0"/>
              <a:t>acute insomnia</a:t>
            </a:r>
            <a:r>
              <a:rPr lang="en-US" sz="2000" dirty="0" smtClean="0"/>
              <a:t>, </a:t>
            </a:r>
            <a:r>
              <a:rPr lang="en-US" sz="2000" dirty="0"/>
              <a:t>lasting for days or a week or </a:t>
            </a:r>
            <a:r>
              <a:rPr lang="en-US" sz="2000" dirty="0" smtClean="0"/>
              <a:t>two, at some point in their lives.  </a:t>
            </a:r>
            <a:r>
              <a:rPr lang="en-US" sz="2000" b="1" dirty="0" smtClean="0"/>
              <a:t>Chronic insomnia </a:t>
            </a:r>
            <a:r>
              <a:rPr lang="en-US" sz="2000" dirty="0" smtClean="0"/>
              <a:t>is defined by clinicians as having three nights of bad sleep a week for three months! </a:t>
            </a:r>
          </a:p>
          <a:p>
            <a:r>
              <a:rPr lang="en-US" sz="2000" dirty="0" smtClean="0"/>
              <a:t>It is likely that </a:t>
            </a:r>
            <a:r>
              <a:rPr lang="en-US" sz="2000" b="1" dirty="0" smtClean="0"/>
              <a:t>10% of the population </a:t>
            </a:r>
            <a:r>
              <a:rPr lang="en-US" sz="2000" dirty="0" smtClean="0"/>
              <a:t>suffers from chronic insomnia.</a:t>
            </a:r>
          </a:p>
          <a:p>
            <a:r>
              <a:rPr lang="en-US" sz="2000" dirty="0" smtClean="0"/>
              <a:t>Even greater numbers of people will have trouble staying asleep or delay falling asleep at least once a week. </a:t>
            </a:r>
            <a:endParaRPr lang="en-US" sz="2000" dirty="0"/>
          </a:p>
          <a:p>
            <a:r>
              <a:rPr lang="en-US" sz="2000" dirty="0" smtClean="0"/>
              <a:t>Some people toggle between no insomnia, intermittent (acute) insomnia and chronic insomnia. </a:t>
            </a:r>
          </a:p>
          <a:p>
            <a:r>
              <a:rPr lang="en-US" sz="2000" dirty="0" smtClean="0"/>
              <a:t>No what the aberrant sleep pattern</a:t>
            </a:r>
            <a:r>
              <a:rPr lang="en-US" sz="2000" b="1" dirty="0" smtClean="0"/>
              <a:t>, insomnia is a bummer</a:t>
            </a:r>
            <a:r>
              <a:rPr lang="en-US" sz="2000" dirty="0" smtClean="0"/>
              <a:t>.</a:t>
            </a:r>
            <a:endParaRPr lang="en-US" sz="2000" dirty="0"/>
          </a:p>
        </p:txBody>
      </p:sp>
    </p:spTree>
    <p:extLst>
      <p:ext uri="{BB962C8B-B14F-4D97-AF65-F5344CB8AC3E}">
        <p14:creationId xmlns:p14="http://schemas.microsoft.com/office/powerpoint/2010/main" val="2128376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Insomnia Ramifications</a:t>
            </a:r>
            <a:endParaRPr lang="en-US" dirty="0"/>
          </a:p>
        </p:txBody>
      </p:sp>
      <p:sp>
        <p:nvSpPr>
          <p:cNvPr id="5" name="Content Placeholder 2"/>
          <p:cNvSpPr txBox="1">
            <a:spLocks/>
          </p:cNvSpPr>
          <p:nvPr/>
        </p:nvSpPr>
        <p:spPr>
          <a:xfrm>
            <a:off x="457200" y="1600200"/>
            <a:ext cx="4038600" cy="4525963"/>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800" dirty="0" smtClean="0"/>
              <a:t>Chronic sleep deprivation due to insomnia can lead to diabetes, depression, cardiac problems, obesity, inflammation, and, obviously, fatigue</a:t>
            </a:r>
            <a:r>
              <a:rPr lang="en-US" dirty="0" smtClean="0"/>
              <a:t>.</a:t>
            </a:r>
            <a:endParaRPr lang="en-US" dirty="0"/>
          </a:p>
        </p:txBody>
      </p:sp>
      <p:sp>
        <p:nvSpPr>
          <p:cNvPr id="6" name="Content Placeholder 3"/>
          <p:cNvSpPr txBox="1">
            <a:spLocks/>
          </p:cNvSpPr>
          <p:nvPr/>
        </p:nvSpPr>
        <p:spPr>
          <a:xfrm>
            <a:off x="4648200" y="1600200"/>
            <a:ext cx="4038600" cy="4525963"/>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600" dirty="0" smtClean="0"/>
              <a:t>Even one night of insomnia leads to many daytime ramifications. The most obvious is daytime sleepiness. Sleep deprivation also results in degradation of mood, performance in school/work, concentration, interpersonal relationships. </a:t>
            </a:r>
          </a:p>
          <a:p>
            <a:pPr marL="0" indent="0">
              <a:buFont typeface="Arial"/>
              <a:buNone/>
            </a:pPr>
            <a:endParaRPr lang="en-US" dirty="0"/>
          </a:p>
        </p:txBody>
      </p:sp>
      <p:pic>
        <p:nvPicPr>
          <p:cNvPr id="7" name="Picture 6" descr="grumpy-clipart-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5373" y="4451617"/>
            <a:ext cx="1515327" cy="1962559"/>
          </a:xfrm>
          <a:prstGeom prst="rect">
            <a:avLst/>
          </a:prstGeom>
        </p:spPr>
      </p:pic>
    </p:spTree>
    <p:extLst>
      <p:ext uri="{BB962C8B-B14F-4D97-AF65-F5344CB8AC3E}">
        <p14:creationId xmlns:p14="http://schemas.microsoft.com/office/powerpoint/2010/main" val="2825566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Evolution and Insomnia</a:t>
            </a:r>
            <a:br>
              <a:rPr lang="en-US" dirty="0" smtClean="0"/>
            </a:b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a:t>The ultimate cause of </a:t>
            </a:r>
            <a:r>
              <a:rPr lang="en-US" dirty="0" smtClean="0"/>
              <a:t>insomnia may </a:t>
            </a:r>
            <a:r>
              <a:rPr lang="en-US" dirty="0"/>
              <a:t>be based on a </a:t>
            </a:r>
            <a:r>
              <a:rPr lang="en-US" dirty="0">
                <a:solidFill>
                  <a:srgbClr val="FF0000"/>
                </a:solidFill>
              </a:rPr>
              <a:t>mismatch</a:t>
            </a:r>
            <a:r>
              <a:rPr lang="en-US" dirty="0"/>
              <a:t> between ancestral and modern life (see </a:t>
            </a:r>
            <a:r>
              <a:rPr lang="en-US" i="1" dirty="0"/>
              <a:t>Evolution</a:t>
            </a:r>
            <a:r>
              <a:rPr lang="en-US" dirty="0"/>
              <a:t> module for details). These mismatches include anxiety (hectic life styles!), availability of technology, artificial light, misunderstanding of sleep cycles throughout one’s lifetime, etc.</a:t>
            </a:r>
          </a:p>
          <a:p>
            <a:pPr marL="0" indent="0">
              <a:buNone/>
            </a:pPr>
            <a:r>
              <a:rPr lang="en-US" dirty="0" smtClean="0"/>
              <a:t>Some </a:t>
            </a:r>
            <a:r>
              <a:rPr lang="en-US" dirty="0"/>
              <a:t>sleep disruptions, anomalies and behaviors probably evolved to keep an </a:t>
            </a:r>
            <a:r>
              <a:rPr lang="en-US" dirty="0">
                <a:solidFill>
                  <a:srgbClr val="FF0000"/>
                </a:solidFill>
              </a:rPr>
              <a:t>individual and a family unit safe in the wild world of our ancestors</a:t>
            </a:r>
            <a:r>
              <a:rPr lang="en-US" dirty="0"/>
              <a:t>. </a:t>
            </a:r>
          </a:p>
          <a:p>
            <a:pPr marL="0" indent="0">
              <a:buNone/>
            </a:pPr>
            <a:endParaRPr lang="en-US" dirty="0"/>
          </a:p>
        </p:txBody>
      </p:sp>
    </p:spTree>
    <p:extLst>
      <p:ext uri="{BB962C8B-B14F-4D97-AF65-F5344CB8AC3E}">
        <p14:creationId xmlns:p14="http://schemas.microsoft.com/office/powerpoint/2010/main" val="864222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What is the likely physiological</a:t>
            </a:r>
            <a:br>
              <a:rPr lang="en-US" dirty="0" smtClean="0"/>
            </a:br>
            <a:r>
              <a:rPr lang="en-US" dirty="0" smtClean="0"/>
              <a:t> basis of insomnia?</a:t>
            </a:r>
            <a:endParaRPr lang="en-US" dirty="0"/>
          </a:p>
        </p:txBody>
      </p:sp>
      <p:sp>
        <p:nvSpPr>
          <p:cNvPr id="5" name="Content Placeholder 4"/>
          <p:cNvSpPr>
            <a:spLocks noGrp="1"/>
          </p:cNvSpPr>
          <p:nvPr>
            <p:ph sz="half" idx="1"/>
          </p:nvPr>
        </p:nvSpPr>
        <p:spPr/>
        <p:txBody>
          <a:bodyPr>
            <a:normAutofit/>
          </a:bodyPr>
          <a:lstStyle/>
          <a:p>
            <a:pPr marL="0" indent="0">
              <a:buNone/>
            </a:pPr>
            <a:r>
              <a:rPr lang="en-US" sz="2000" dirty="0" smtClean="0"/>
              <a:t>Sleep problems, including insomnia, can have, at least partially,  environmental causes. These include  bright light close to bedtime, caffeine and alcohol, too warm a room, exercise too close to bedtime and inconsistent bedtime.</a:t>
            </a:r>
          </a:p>
          <a:p>
            <a:pPr marL="0" indent="0">
              <a:buNone/>
            </a:pPr>
            <a:r>
              <a:rPr lang="en-US" sz="2000" dirty="0" smtClean="0"/>
              <a:t>However, </a:t>
            </a:r>
            <a:r>
              <a:rPr lang="en-US" sz="2000" b="1" dirty="0" smtClean="0"/>
              <a:t>chronic </a:t>
            </a:r>
            <a:r>
              <a:rPr lang="en-US" sz="2000" b="1" dirty="0"/>
              <a:t>insomnia </a:t>
            </a:r>
            <a:r>
              <a:rPr lang="en-US" sz="2000" dirty="0"/>
              <a:t>is thought to be triggered by </a:t>
            </a:r>
            <a:r>
              <a:rPr lang="en-US" sz="2000" b="1" dirty="0"/>
              <a:t>stress</a:t>
            </a:r>
            <a:r>
              <a:rPr lang="en-US" sz="2000" dirty="0"/>
              <a:t>: anxiety and worry. </a:t>
            </a:r>
            <a:endParaRPr lang="en-US" sz="2000" dirty="0" smtClean="0"/>
          </a:p>
        </p:txBody>
      </p:sp>
      <p:sp>
        <p:nvSpPr>
          <p:cNvPr id="6" name="Content Placeholder 5"/>
          <p:cNvSpPr>
            <a:spLocks noGrp="1"/>
          </p:cNvSpPr>
          <p:nvPr>
            <p:ph sz="half" idx="2"/>
          </p:nvPr>
        </p:nvSpPr>
        <p:spPr/>
        <p:txBody>
          <a:bodyPr>
            <a:normAutofit/>
          </a:bodyPr>
          <a:lstStyle/>
          <a:p>
            <a:pPr marL="0" indent="0">
              <a:buNone/>
            </a:pPr>
            <a:r>
              <a:rPr lang="en-US" sz="2000" dirty="0" smtClean="0"/>
              <a:t>Responses to stress are mediated by the </a:t>
            </a:r>
            <a:r>
              <a:rPr lang="en-US" sz="2000" b="1" dirty="0" smtClean="0"/>
              <a:t>sympathetic nervous system,</a:t>
            </a:r>
            <a:r>
              <a:rPr lang="en-US" sz="2000" dirty="0" smtClean="0"/>
              <a:t> jacking up the sufferer into a flight-or-fight response, with several physiological systems in overdrive: body temperature, cardiac function, and release of stress hormones.  This is not conducive for sleep!</a:t>
            </a:r>
            <a:endParaRPr lang="en-US" sz="2000" dirty="0"/>
          </a:p>
        </p:txBody>
      </p:sp>
      <p:pic>
        <p:nvPicPr>
          <p:cNvPr id="3" name="Picture 2" descr="Fight-or-Flight-Respon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3629" y="4926182"/>
            <a:ext cx="2649351" cy="1931818"/>
          </a:xfrm>
          <a:prstGeom prst="rect">
            <a:avLst/>
          </a:prstGeom>
        </p:spPr>
      </p:pic>
    </p:spTree>
    <p:extLst>
      <p:ext uri="{BB962C8B-B14F-4D97-AF65-F5344CB8AC3E}">
        <p14:creationId xmlns:p14="http://schemas.microsoft.com/office/powerpoint/2010/main" val="2306735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Else?</a:t>
            </a:r>
            <a:br>
              <a:rPr lang="en-US" dirty="0" smtClean="0"/>
            </a:br>
            <a:endParaRPr lang="en-US" dirty="0"/>
          </a:p>
        </p:txBody>
      </p:sp>
      <p:sp>
        <p:nvSpPr>
          <p:cNvPr id="3" name="Content Placeholder 2"/>
          <p:cNvSpPr>
            <a:spLocks noGrp="1"/>
          </p:cNvSpPr>
          <p:nvPr>
            <p:ph sz="half" idx="1"/>
          </p:nvPr>
        </p:nvSpPr>
        <p:spPr/>
        <p:txBody>
          <a:bodyPr>
            <a:normAutofit fontScale="85000" lnSpcReduction="20000"/>
          </a:bodyPr>
          <a:lstStyle/>
          <a:p>
            <a:pPr marL="0" indent="0">
              <a:buNone/>
            </a:pPr>
            <a:r>
              <a:rPr lang="en-US" dirty="0" smtClean="0"/>
              <a:t>During a stress response, </a:t>
            </a:r>
            <a:r>
              <a:rPr lang="en-US" b="1" dirty="0" smtClean="0"/>
              <a:t>parts of the brain </a:t>
            </a:r>
            <a:r>
              <a:rPr lang="en-US" dirty="0" smtClean="0"/>
              <a:t>that should chill falling sleep and staying asleep do not. These are:</a:t>
            </a:r>
          </a:p>
          <a:p>
            <a:r>
              <a:rPr lang="en-US" dirty="0" smtClean="0"/>
              <a:t>The hippocampus, critical in memory consolidation</a:t>
            </a:r>
          </a:p>
          <a:p>
            <a:r>
              <a:rPr lang="en-US" dirty="0" smtClean="0"/>
              <a:t>The amygdala, the emotional center of the brain</a:t>
            </a:r>
          </a:p>
          <a:p>
            <a:r>
              <a:rPr lang="en-US" dirty="0" smtClean="0"/>
              <a:t>The brain stem, keeping us generally alert.</a:t>
            </a:r>
          </a:p>
          <a:p>
            <a:pPr marL="0" indent="0">
              <a:buNone/>
            </a:pPr>
            <a:r>
              <a:rPr lang="en-US" dirty="0" smtClean="0"/>
              <a:t>See </a:t>
            </a:r>
            <a:r>
              <a:rPr lang="en-US" i="1" dirty="0" smtClean="0"/>
              <a:t>Neurobiology</a:t>
            </a:r>
            <a:r>
              <a:rPr lang="en-US" dirty="0" smtClean="0"/>
              <a:t> for structure details.</a:t>
            </a:r>
            <a:endParaRPr lang="en-US" dirty="0"/>
          </a:p>
          <a:p>
            <a:endParaRPr lang="en-US" dirty="0"/>
          </a:p>
        </p:txBody>
      </p:sp>
      <p:sp>
        <p:nvSpPr>
          <p:cNvPr id="4" name="Content Placeholder 3"/>
          <p:cNvSpPr>
            <a:spLocks noGrp="1"/>
          </p:cNvSpPr>
          <p:nvPr>
            <p:ph sz="half" idx="2"/>
          </p:nvPr>
        </p:nvSpPr>
        <p:spPr/>
        <p:txBody>
          <a:bodyPr>
            <a:normAutofit fontScale="85000" lnSpcReduction="20000"/>
          </a:bodyPr>
          <a:lstStyle/>
          <a:p>
            <a:pPr marL="0" indent="0">
              <a:buNone/>
            </a:pPr>
            <a:r>
              <a:rPr lang="en-US" dirty="0" smtClean="0"/>
              <a:t>Additionally, </a:t>
            </a:r>
            <a:r>
              <a:rPr lang="en-US" b="1" dirty="0" smtClean="0"/>
              <a:t>alertness promoting hormones </a:t>
            </a:r>
            <a:r>
              <a:rPr lang="en-US" dirty="0" smtClean="0"/>
              <a:t>appear to be elevated as an insomniac attempts sleep. These are cortisol, adrenaline and noradrenaline, which keep both metabolism and cardiac function in a cranked up state.</a:t>
            </a:r>
            <a:endParaRPr lang="en-US" dirty="0"/>
          </a:p>
        </p:txBody>
      </p:sp>
      <p:pic>
        <p:nvPicPr>
          <p:cNvPr id="7" name="Picture 6" descr="stephen kin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2183" y="4949156"/>
            <a:ext cx="1550039" cy="1908844"/>
          </a:xfrm>
          <a:prstGeom prst="rect">
            <a:avLst/>
          </a:prstGeom>
        </p:spPr>
      </p:pic>
    </p:spTree>
    <p:extLst>
      <p:ext uri="{BB962C8B-B14F-4D97-AF65-F5344CB8AC3E}">
        <p14:creationId xmlns:p14="http://schemas.microsoft.com/office/powerpoint/2010/main" val="830695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What, Me Worry</a:t>
            </a:r>
            <a:br>
              <a:rPr lang="en-US" dirty="0" smtClean="0"/>
            </a:br>
            <a:r>
              <a:rPr lang="en-US" dirty="0" smtClean="0"/>
              <a:t>At Night?</a:t>
            </a:r>
            <a:endParaRPr lang="en-US" dirty="0"/>
          </a:p>
        </p:txBody>
      </p:sp>
      <p:pic>
        <p:nvPicPr>
          <p:cNvPr id="12" name="Content Placeholder 11" descr="worrying.jpg"/>
          <p:cNvPicPr>
            <a:picLocks noGrp="1" noChangeAspect="1"/>
          </p:cNvPicPr>
          <p:nvPr>
            <p:ph sz="half" idx="1"/>
          </p:nvPr>
        </p:nvPicPr>
        <p:blipFill>
          <a:blip r:embed="rId3">
            <a:extLst>
              <a:ext uri="{28A0092B-C50C-407E-A947-70E740481C1C}">
                <a14:useLocalDpi xmlns:a14="http://schemas.microsoft.com/office/drawing/2010/main" val="0"/>
              </a:ext>
            </a:extLst>
          </a:blip>
          <a:srcRect l="-9488" r="-9488"/>
          <a:stretch>
            <a:fillRect/>
          </a:stretch>
        </p:blipFill>
        <p:spPr/>
      </p:pic>
      <p:pic>
        <p:nvPicPr>
          <p:cNvPr id="10" name="Content Placeholder 9" descr="insomnia jeopardy.jpg"/>
          <p:cNvPicPr>
            <a:picLocks noGrp="1" noChangeAspect="1"/>
          </p:cNvPicPr>
          <p:nvPr>
            <p:ph sz="half" idx="2"/>
          </p:nvPr>
        </p:nvPicPr>
        <p:blipFill>
          <a:blip r:embed="rId4">
            <a:extLst>
              <a:ext uri="{28A0092B-C50C-407E-A947-70E740481C1C}">
                <a14:useLocalDpi xmlns:a14="http://schemas.microsoft.com/office/drawing/2010/main" val="0"/>
              </a:ext>
            </a:extLst>
          </a:blip>
          <a:srcRect t="-8551" b="-8551"/>
          <a:stretch>
            <a:fillRect/>
          </a:stretch>
        </p:blipFill>
        <p:spPr/>
      </p:pic>
      <p:sp>
        <p:nvSpPr>
          <p:cNvPr id="11" name="TextBox 10"/>
          <p:cNvSpPr txBox="1"/>
          <p:nvPr/>
        </p:nvSpPr>
        <p:spPr>
          <a:xfrm>
            <a:off x="5048882" y="6126163"/>
            <a:ext cx="3262672" cy="369332"/>
          </a:xfrm>
          <a:prstGeom prst="rect">
            <a:avLst/>
          </a:prstGeom>
          <a:noFill/>
        </p:spPr>
        <p:txBody>
          <a:bodyPr wrap="square" rtlCol="0">
            <a:spAutoFit/>
          </a:bodyPr>
          <a:lstStyle/>
          <a:p>
            <a:r>
              <a:rPr lang="en-US" dirty="0" smtClean="0"/>
              <a:t>Roz </a:t>
            </a:r>
            <a:r>
              <a:rPr lang="en-US" dirty="0" err="1" smtClean="0"/>
              <a:t>Chast</a:t>
            </a:r>
            <a:r>
              <a:rPr lang="en-US" dirty="0" smtClean="0"/>
              <a:t> cartoon</a:t>
            </a:r>
            <a:endParaRPr lang="en-US" dirty="0"/>
          </a:p>
        </p:txBody>
      </p:sp>
    </p:spTree>
    <p:extLst>
      <p:ext uri="{BB962C8B-B14F-4D97-AF65-F5344CB8AC3E}">
        <p14:creationId xmlns:p14="http://schemas.microsoft.com/office/powerpoint/2010/main" val="2965721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Treatment: Cognitive Behavioral Therapy for Insomniacs</a:t>
            </a:r>
            <a:endParaRPr lang="en-US" dirty="0"/>
          </a:p>
        </p:txBody>
      </p:sp>
      <p:sp>
        <p:nvSpPr>
          <p:cNvPr id="5" name="Content Placeholder 4"/>
          <p:cNvSpPr>
            <a:spLocks noGrp="1"/>
          </p:cNvSpPr>
          <p:nvPr>
            <p:ph sz="half" idx="1"/>
          </p:nvPr>
        </p:nvSpPr>
        <p:spPr/>
        <p:txBody>
          <a:bodyPr>
            <a:normAutofit fontScale="77500" lnSpcReduction="20000"/>
          </a:bodyPr>
          <a:lstStyle/>
          <a:p>
            <a:pPr marL="0" indent="0">
              <a:buNone/>
            </a:pPr>
            <a:r>
              <a:rPr lang="en-US" dirty="0" smtClean="0"/>
              <a:t>Interrupted sleep for our ancestors probably was based on stress related to very real dangers: monitoring the environment was a good thing (see </a:t>
            </a:r>
            <a:r>
              <a:rPr lang="en-US" i="1" dirty="0" smtClean="0"/>
              <a:t>Evolution</a:t>
            </a:r>
            <a:r>
              <a:rPr lang="en-US" dirty="0" smtClean="0"/>
              <a:t> module). These dangers are not usually relevant today, but modern stressors lead to sleep problems. </a:t>
            </a:r>
          </a:p>
          <a:p>
            <a:pPr marL="0" indent="0">
              <a:buNone/>
            </a:pPr>
            <a:r>
              <a:rPr lang="en-US" dirty="0" smtClean="0"/>
              <a:t>With this in mind, CBT I, Cognitive </a:t>
            </a:r>
            <a:r>
              <a:rPr lang="en-US" dirty="0"/>
              <a:t>Behavioral Therapy for </a:t>
            </a:r>
            <a:r>
              <a:rPr lang="en-US" dirty="0" smtClean="0"/>
              <a:t>Insomniacs, is a non-pharmacological and evidenced way to help insomniacs manage their stress and thus their disorder.</a:t>
            </a:r>
          </a:p>
        </p:txBody>
      </p:sp>
      <p:sp>
        <p:nvSpPr>
          <p:cNvPr id="3" name="Content Placeholder 2"/>
          <p:cNvSpPr>
            <a:spLocks noGrp="1"/>
          </p:cNvSpPr>
          <p:nvPr>
            <p:ph sz="half" idx="2"/>
          </p:nvPr>
        </p:nvSpPr>
        <p:spPr/>
        <p:txBody>
          <a:bodyPr>
            <a:normAutofit fontScale="77500" lnSpcReduction="20000"/>
          </a:bodyPr>
          <a:lstStyle/>
          <a:p>
            <a:pPr marL="0" indent="0">
              <a:buNone/>
            </a:pPr>
            <a:r>
              <a:rPr lang="en-US" sz="3200" dirty="0" smtClean="0"/>
              <a:t>First</a:t>
            </a:r>
            <a:r>
              <a:rPr lang="en-US" sz="3200" dirty="0"/>
              <a:t>, the patient is evaluated for possible underlying medical conditions, such as sleep apnea, undergoes a sleep study and keeps a sleep diary. </a:t>
            </a:r>
          </a:p>
          <a:p>
            <a:pPr marL="0" indent="0">
              <a:buNone/>
            </a:pPr>
            <a:r>
              <a:rPr lang="en-US" sz="3400" dirty="0" smtClean="0"/>
              <a:t>In </a:t>
            </a:r>
            <a:r>
              <a:rPr lang="en-US" sz="3400" dirty="0"/>
              <a:t>a series of meetings, the therapist uses these data to help the patient recognize and manage underlying stressors and how to address them to attain a good night’s </a:t>
            </a:r>
            <a:r>
              <a:rPr lang="en-US" sz="3400" dirty="0" smtClean="0"/>
              <a:t>sleep.</a:t>
            </a:r>
            <a:endParaRPr lang="en-US" sz="3400" dirty="0"/>
          </a:p>
          <a:p>
            <a:pPr marL="0" indent="0">
              <a:buNone/>
            </a:pPr>
            <a:endParaRPr lang="en-US" dirty="0"/>
          </a:p>
        </p:txBody>
      </p:sp>
      <p:pic>
        <p:nvPicPr>
          <p:cNvPr id="4" name="Picture 3" descr="cbt-i-insomnia-treatment-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2640" y="5786967"/>
            <a:ext cx="1685560" cy="1071033"/>
          </a:xfrm>
          <a:prstGeom prst="rect">
            <a:avLst/>
          </a:prstGeom>
        </p:spPr>
      </p:pic>
    </p:spTree>
    <p:extLst>
      <p:ext uri="{BB962C8B-B14F-4D97-AF65-F5344CB8AC3E}">
        <p14:creationId xmlns:p14="http://schemas.microsoft.com/office/powerpoint/2010/main" val="148237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CBT-I Techniques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The Sleep Foundation has a full description of the techniques fundamental to CBT-I that are listed here.</a:t>
            </a:r>
          </a:p>
          <a:p>
            <a:pPr marL="514350" indent="-514350">
              <a:buAutoNum type="arabicPeriod"/>
            </a:pPr>
            <a:r>
              <a:rPr lang="en-US" dirty="0" smtClean="0">
                <a:solidFill>
                  <a:srgbClr val="3366FF"/>
                </a:solidFill>
              </a:rPr>
              <a:t>Cognitive restructuring</a:t>
            </a:r>
            <a:r>
              <a:rPr lang="en-US" dirty="0" smtClean="0"/>
              <a:t>: Identify, challenge, alter thoughts/beliefs about insomnia to manage the </a:t>
            </a:r>
            <a:r>
              <a:rPr lang="en-US" dirty="0" smtClean="0">
                <a:solidFill>
                  <a:srgbClr val="FF0000"/>
                </a:solidFill>
              </a:rPr>
              <a:t>worry </a:t>
            </a:r>
            <a:r>
              <a:rPr lang="en-US" dirty="0" smtClean="0"/>
              <a:t>about insomnia. This should include learning about the underlying evolutionary underpinnings of interrupted sleep: a </a:t>
            </a:r>
            <a:r>
              <a:rPr lang="en-US" dirty="0" smtClean="0">
                <a:solidFill>
                  <a:srgbClr val="FF0000"/>
                </a:solidFill>
              </a:rPr>
              <a:t>mismatch</a:t>
            </a:r>
            <a:r>
              <a:rPr lang="en-US" dirty="0" smtClean="0"/>
              <a:t> between ancestral and modern stressor and  life history aspects</a:t>
            </a:r>
          </a:p>
          <a:p>
            <a:pPr marL="514350" indent="-514350">
              <a:buAutoNum type="arabicPeriod"/>
            </a:pPr>
            <a:r>
              <a:rPr lang="en-US" dirty="0" smtClean="0">
                <a:solidFill>
                  <a:srgbClr val="3366FF"/>
                </a:solidFill>
              </a:rPr>
              <a:t>Stimulus control</a:t>
            </a:r>
            <a:r>
              <a:rPr lang="en-US" dirty="0" smtClean="0"/>
              <a:t>: Bed is used only for sleep and sex.</a:t>
            </a:r>
          </a:p>
          <a:p>
            <a:pPr marL="514350" indent="-514350">
              <a:buAutoNum type="arabicPeriod"/>
            </a:pPr>
            <a:r>
              <a:rPr lang="en-US" dirty="0" smtClean="0">
                <a:solidFill>
                  <a:srgbClr val="3366FF"/>
                </a:solidFill>
              </a:rPr>
              <a:t>Sleep Restriction </a:t>
            </a:r>
            <a:r>
              <a:rPr lang="en-US" dirty="0" smtClean="0"/>
              <a:t>and Compression: limiting the time in bed to match the time actually asleep, according to a sleep diary. This is increased incrementally over a week or two. </a:t>
            </a:r>
          </a:p>
          <a:p>
            <a:pPr marL="514350" indent="-514350">
              <a:buAutoNum type="arabicPeriod"/>
            </a:pPr>
            <a:r>
              <a:rPr lang="en-US" dirty="0" smtClean="0">
                <a:solidFill>
                  <a:srgbClr val="3366FF"/>
                </a:solidFill>
              </a:rPr>
              <a:t>Relaxation training </a:t>
            </a:r>
            <a:r>
              <a:rPr lang="en-US" dirty="0" smtClean="0"/>
              <a:t>to reduce tension: </a:t>
            </a:r>
            <a:r>
              <a:rPr lang="en-US" dirty="0" err="1" smtClean="0"/>
              <a:t>eg</a:t>
            </a:r>
            <a:r>
              <a:rPr lang="en-US" dirty="0" smtClean="0"/>
              <a:t>. breathing exercises, muscle relaxation techniques, biofeedback.</a:t>
            </a:r>
            <a:endParaRPr lang="en-US" dirty="0"/>
          </a:p>
        </p:txBody>
      </p:sp>
    </p:spTree>
    <p:extLst>
      <p:ext uri="{BB962C8B-B14F-4D97-AF65-F5344CB8AC3E}">
        <p14:creationId xmlns:p14="http://schemas.microsoft.com/office/powerpoint/2010/main" val="3545616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Medicating Poor Sleep</a:t>
            </a:r>
            <a:endParaRPr lang="en-US" dirty="0"/>
          </a:p>
        </p:txBody>
      </p:sp>
      <p:sp>
        <p:nvSpPr>
          <p:cNvPr id="3" name="Content Placeholder 2"/>
          <p:cNvSpPr>
            <a:spLocks noGrp="1"/>
          </p:cNvSpPr>
          <p:nvPr>
            <p:ph idx="1"/>
          </p:nvPr>
        </p:nvSpPr>
        <p:spPr>
          <a:xfrm>
            <a:off x="457200" y="1600200"/>
            <a:ext cx="6035675" cy="5257800"/>
          </a:xfrm>
        </p:spPr>
        <p:txBody>
          <a:bodyPr>
            <a:normAutofit fontScale="92500" lnSpcReduction="10000"/>
          </a:bodyPr>
          <a:lstStyle/>
          <a:p>
            <a:pPr marL="0" indent="0">
              <a:buNone/>
            </a:pPr>
            <a:r>
              <a:rPr lang="en-US" dirty="0"/>
              <a:t>Generally, sleep doctors recommend CBT-I as the first course of </a:t>
            </a:r>
            <a:r>
              <a:rPr lang="en-US" dirty="0" smtClean="0"/>
              <a:t>treatment. This is a sound approach, given what is known about the evolution of human sleep. However, many practitioners and their patients rely on medications that include </a:t>
            </a:r>
            <a:r>
              <a:rPr lang="en-US" dirty="0"/>
              <a:t>prescription </a:t>
            </a:r>
            <a:r>
              <a:rPr lang="en-US" dirty="0" smtClean="0"/>
              <a:t>medicines, over the counter aides and some folk remedies. Most of these prescription medications are used for other maladies as well. </a:t>
            </a:r>
          </a:p>
        </p:txBody>
      </p:sp>
      <p:pic>
        <p:nvPicPr>
          <p:cNvPr id="5" name="Picture 4" descr="insomni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2875" y="4900082"/>
            <a:ext cx="2451100" cy="1634067"/>
          </a:xfrm>
          <a:prstGeom prst="rect">
            <a:avLst/>
          </a:prstGeom>
        </p:spPr>
      </p:pic>
      <p:sp>
        <p:nvSpPr>
          <p:cNvPr id="4" name="TextBox 3"/>
          <p:cNvSpPr txBox="1"/>
          <p:nvPr/>
        </p:nvSpPr>
        <p:spPr>
          <a:xfrm>
            <a:off x="6366933" y="1778000"/>
            <a:ext cx="2777067" cy="2954655"/>
          </a:xfrm>
          <a:prstGeom prst="rect">
            <a:avLst/>
          </a:prstGeom>
          <a:noFill/>
        </p:spPr>
        <p:txBody>
          <a:bodyPr wrap="square" rtlCol="0">
            <a:spAutoFit/>
          </a:bodyPr>
          <a:lstStyle/>
          <a:p>
            <a:r>
              <a:rPr lang="en-US" sz="2400" dirty="0"/>
              <a:t>More information can be obtained about the </a:t>
            </a:r>
            <a:r>
              <a:rPr lang="en-US" sz="2400" dirty="0">
                <a:solidFill>
                  <a:srgbClr val="FF0000"/>
                </a:solidFill>
              </a:rPr>
              <a:t>targets</a:t>
            </a:r>
            <a:r>
              <a:rPr lang="en-US" sz="2400" dirty="0"/>
              <a:t> of these remedies can be found in the </a:t>
            </a:r>
            <a:r>
              <a:rPr lang="en-US" sz="2400" i="1" dirty="0"/>
              <a:t>Neurobiology</a:t>
            </a:r>
            <a:r>
              <a:rPr lang="en-US" sz="2400" dirty="0"/>
              <a:t> module.</a:t>
            </a:r>
          </a:p>
          <a:p>
            <a:endParaRPr lang="en-US" dirty="0"/>
          </a:p>
        </p:txBody>
      </p:sp>
    </p:spTree>
    <p:extLst>
      <p:ext uri="{BB962C8B-B14F-4D97-AF65-F5344CB8AC3E}">
        <p14:creationId xmlns:p14="http://schemas.microsoft.com/office/powerpoint/2010/main" val="6411195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 the Counter</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Sufferers of poor sleep quality often resort to medications that are readily available at their local pharmacy. </a:t>
            </a:r>
          </a:p>
          <a:p>
            <a:pPr marL="0" indent="0">
              <a:buNone/>
            </a:pPr>
            <a:r>
              <a:rPr lang="en-US" dirty="0" smtClean="0">
                <a:solidFill>
                  <a:srgbClr val="3366FF"/>
                </a:solidFill>
              </a:rPr>
              <a:t>Melatonin</a:t>
            </a:r>
            <a:r>
              <a:rPr lang="en-US" dirty="0" smtClean="0"/>
              <a:t> is produced </a:t>
            </a:r>
            <a:r>
              <a:rPr lang="en-US" dirty="0"/>
              <a:t>by </a:t>
            </a:r>
            <a:r>
              <a:rPr lang="en-US" dirty="0" smtClean="0"/>
              <a:t>the pineal gland as a signal that it’s time to sleep.  Taking this hormone late in the day should contribute to sleepiness.</a:t>
            </a:r>
            <a:endParaRPr lang="en-US" dirty="0"/>
          </a:p>
          <a:p>
            <a:pPr marL="0" lvl="0" indent="0">
              <a:buNone/>
            </a:pPr>
            <a:r>
              <a:rPr lang="en-US" dirty="0" smtClean="0">
                <a:solidFill>
                  <a:srgbClr val="3366FF"/>
                </a:solidFill>
              </a:rPr>
              <a:t>Antihistamines</a:t>
            </a:r>
            <a:r>
              <a:rPr lang="en-US" dirty="0" smtClean="0"/>
              <a:t> are used to treat allergies, but they often have the side effect of promoting drowsiness. They are the main ingredient in many OTC sleep aides.</a:t>
            </a:r>
          </a:p>
          <a:p>
            <a:pPr marL="0" lvl="0" indent="0">
              <a:buNone/>
            </a:pPr>
            <a:r>
              <a:rPr lang="en-US" dirty="0" smtClean="0">
                <a:solidFill>
                  <a:srgbClr val="3366FF"/>
                </a:solidFill>
              </a:rPr>
              <a:t>Valerian</a:t>
            </a:r>
            <a:r>
              <a:rPr lang="en-US" dirty="0" smtClean="0"/>
              <a:t>, an herb in the honeysuckle family, is thought to help insomnia, but the data supporting this claim are inconclusive.</a:t>
            </a:r>
          </a:p>
          <a:p>
            <a:pPr marL="0" indent="0">
              <a:buNone/>
            </a:pPr>
            <a:endParaRPr lang="en-US" dirty="0"/>
          </a:p>
        </p:txBody>
      </p:sp>
    </p:spTree>
    <p:extLst>
      <p:ext uri="{BB962C8B-B14F-4D97-AF65-F5344CB8AC3E}">
        <p14:creationId xmlns:p14="http://schemas.microsoft.com/office/powerpoint/2010/main" val="777079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Medications </a:t>
            </a:r>
            <a:br>
              <a:rPr lang="en-US" dirty="0" smtClean="0"/>
            </a:br>
            <a:r>
              <a:rPr lang="en-US" dirty="0" smtClean="0"/>
              <a:t>GABA Receptors</a:t>
            </a:r>
            <a:endParaRPr lang="en-US" dirty="0"/>
          </a:p>
        </p:txBody>
      </p:sp>
      <p:sp>
        <p:nvSpPr>
          <p:cNvPr id="3" name="Content Placeholder 2"/>
          <p:cNvSpPr>
            <a:spLocks noGrp="1"/>
          </p:cNvSpPr>
          <p:nvPr>
            <p:ph idx="1"/>
          </p:nvPr>
        </p:nvSpPr>
        <p:spPr/>
        <p:txBody>
          <a:bodyPr>
            <a:normAutofit fontScale="77500" lnSpcReduction="20000"/>
          </a:bodyPr>
          <a:lstStyle/>
          <a:p>
            <a:pPr marL="0" lvl="0" indent="0">
              <a:buNone/>
            </a:pPr>
            <a:r>
              <a:rPr lang="en-US" dirty="0"/>
              <a:t>Gamma-</a:t>
            </a:r>
            <a:r>
              <a:rPr lang="en-US" dirty="0" err="1" smtClean="0"/>
              <a:t>aminobutyric</a:t>
            </a:r>
            <a:r>
              <a:rPr lang="en-US" dirty="0" smtClean="0"/>
              <a:t> acid (GABA) is a neurotransmitter that </a:t>
            </a:r>
            <a:r>
              <a:rPr lang="en-US" b="1" dirty="0" smtClean="0"/>
              <a:t>inhibits wake promoting brain structures</a:t>
            </a:r>
            <a:r>
              <a:rPr lang="en-US" dirty="0" smtClean="0"/>
              <a:t>. More GABA, more sleep (maybe). These drugs in different ways interact with the receptor for </a:t>
            </a:r>
            <a:r>
              <a:rPr lang="en-US" dirty="0"/>
              <a:t>GABA</a:t>
            </a:r>
            <a:r>
              <a:rPr lang="en-US" dirty="0" smtClean="0"/>
              <a:t>, inhibiting wakefulness.</a:t>
            </a:r>
          </a:p>
          <a:p>
            <a:pPr marL="0" lvl="0" indent="0">
              <a:buNone/>
            </a:pPr>
            <a:r>
              <a:rPr lang="en-US" dirty="0" smtClean="0"/>
              <a:t>They generally are recommended for short term use because of possible dependence and other psychological issues.</a:t>
            </a:r>
          </a:p>
          <a:p>
            <a:pPr marL="0" lvl="0" indent="0">
              <a:buNone/>
            </a:pPr>
            <a:endParaRPr lang="en-US" dirty="0" smtClean="0"/>
          </a:p>
          <a:p>
            <a:pPr marL="0" lvl="0" indent="0">
              <a:buNone/>
            </a:pPr>
            <a:r>
              <a:rPr lang="en-US" dirty="0" smtClean="0"/>
              <a:t>Drugs in this category are:</a:t>
            </a:r>
          </a:p>
          <a:p>
            <a:pPr marL="0" lvl="0" indent="0">
              <a:buNone/>
            </a:pPr>
            <a:r>
              <a:rPr lang="en-US" dirty="0" smtClean="0">
                <a:solidFill>
                  <a:srgbClr val="3366FF"/>
                </a:solidFill>
              </a:rPr>
              <a:t>Benzodiazepines</a:t>
            </a:r>
            <a:r>
              <a:rPr lang="en-US" dirty="0" smtClean="0"/>
              <a:t> </a:t>
            </a:r>
            <a:r>
              <a:rPr lang="en-US" dirty="0"/>
              <a:t>(</a:t>
            </a:r>
            <a:r>
              <a:rPr lang="en-US" dirty="0" err="1"/>
              <a:t>eg</a:t>
            </a:r>
            <a:r>
              <a:rPr lang="en-US" dirty="0"/>
              <a:t>. </a:t>
            </a:r>
            <a:r>
              <a:rPr lang="en-US" dirty="0" err="1"/>
              <a:t>Restoril</a:t>
            </a:r>
            <a:r>
              <a:rPr lang="en-US" dirty="0" smtClean="0"/>
              <a:t>) </a:t>
            </a:r>
          </a:p>
          <a:p>
            <a:pPr marL="0" lvl="0" indent="0">
              <a:buNone/>
            </a:pPr>
            <a:r>
              <a:rPr lang="en-US" dirty="0" err="1" smtClean="0">
                <a:solidFill>
                  <a:srgbClr val="3366FF"/>
                </a:solidFill>
              </a:rPr>
              <a:t>Eszopiclone</a:t>
            </a:r>
            <a:r>
              <a:rPr lang="en-US" dirty="0" smtClean="0"/>
              <a:t> </a:t>
            </a:r>
            <a:r>
              <a:rPr lang="en-US" dirty="0"/>
              <a:t>(</a:t>
            </a:r>
            <a:r>
              <a:rPr lang="en-US" dirty="0" err="1"/>
              <a:t>eg</a:t>
            </a:r>
            <a:r>
              <a:rPr lang="en-US" dirty="0"/>
              <a:t>. </a:t>
            </a:r>
            <a:r>
              <a:rPr lang="en-US" dirty="0" err="1"/>
              <a:t>Lunesta</a:t>
            </a:r>
            <a:r>
              <a:rPr lang="en-US" dirty="0" smtClean="0"/>
              <a:t>)</a:t>
            </a:r>
          </a:p>
          <a:p>
            <a:pPr marL="0" lvl="0" indent="0">
              <a:buNone/>
            </a:pPr>
            <a:r>
              <a:rPr lang="en-US" dirty="0" err="1" smtClean="0">
                <a:solidFill>
                  <a:srgbClr val="3366FF"/>
                </a:solidFill>
              </a:rPr>
              <a:t>Zolpidem</a:t>
            </a:r>
            <a:r>
              <a:rPr lang="en-US" dirty="0" smtClean="0"/>
              <a:t> </a:t>
            </a:r>
            <a:r>
              <a:rPr lang="en-US" dirty="0"/>
              <a:t>(</a:t>
            </a:r>
            <a:r>
              <a:rPr lang="en-US" dirty="0" err="1"/>
              <a:t>eg</a:t>
            </a:r>
            <a:r>
              <a:rPr lang="en-US" dirty="0"/>
              <a:t> Ambien) </a:t>
            </a:r>
          </a:p>
          <a:p>
            <a:pPr marL="0" lvl="0" indent="0">
              <a:buNone/>
            </a:pPr>
            <a:r>
              <a:rPr lang="en-US" dirty="0" err="1">
                <a:solidFill>
                  <a:srgbClr val="3366FF"/>
                </a:solidFill>
              </a:rPr>
              <a:t>Zaleplon</a:t>
            </a:r>
            <a:r>
              <a:rPr lang="en-US" dirty="0"/>
              <a:t> (</a:t>
            </a:r>
            <a:r>
              <a:rPr lang="en-US" dirty="0" err="1"/>
              <a:t>eg</a:t>
            </a:r>
            <a:r>
              <a:rPr lang="en-US" dirty="0"/>
              <a:t>. Sonata</a:t>
            </a:r>
            <a:r>
              <a:rPr lang="en-US" dirty="0" smtClean="0"/>
              <a:t>)</a:t>
            </a:r>
            <a:endParaRPr lang="en-US" dirty="0"/>
          </a:p>
        </p:txBody>
      </p:sp>
      <p:pic>
        <p:nvPicPr>
          <p:cNvPr id="5" name="Picture 4" descr="prescription-sleeping-pills-featur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0954" y="3769207"/>
            <a:ext cx="3347156" cy="1882775"/>
          </a:xfrm>
          <a:prstGeom prst="rect">
            <a:avLst/>
          </a:prstGeom>
        </p:spPr>
      </p:pic>
    </p:spTree>
    <p:extLst>
      <p:ext uri="{BB962C8B-B14F-4D97-AF65-F5344CB8AC3E}">
        <p14:creationId xmlns:p14="http://schemas.microsoft.com/office/powerpoint/2010/main" val="24531914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Some Other Medications</a:t>
            </a:r>
            <a:endParaRPr lang="en-US" dirty="0"/>
          </a:p>
        </p:txBody>
      </p:sp>
      <p:sp>
        <p:nvSpPr>
          <p:cNvPr id="3" name="Content Placeholder 2"/>
          <p:cNvSpPr>
            <a:spLocks noGrp="1"/>
          </p:cNvSpPr>
          <p:nvPr>
            <p:ph sz="half" idx="1"/>
          </p:nvPr>
        </p:nvSpPr>
        <p:spPr>
          <a:xfrm>
            <a:off x="609600" y="1512888"/>
            <a:ext cx="4038600" cy="4525963"/>
          </a:xfrm>
        </p:spPr>
        <p:txBody>
          <a:bodyPr>
            <a:normAutofit fontScale="92500" lnSpcReduction="20000"/>
          </a:bodyPr>
          <a:lstStyle/>
          <a:p>
            <a:pPr marL="0" indent="0">
              <a:buNone/>
            </a:pPr>
            <a:r>
              <a:rPr lang="en-US" dirty="0" smtClean="0"/>
              <a:t>Some  drugs depress wakefulness by modulating other brain neurotransmitters: </a:t>
            </a:r>
          </a:p>
          <a:p>
            <a:pPr marL="0" indent="0">
              <a:buNone/>
            </a:pPr>
            <a:r>
              <a:rPr lang="en-US" dirty="0" err="1" smtClean="0">
                <a:solidFill>
                  <a:srgbClr val="3366FF"/>
                </a:solidFill>
              </a:rPr>
              <a:t>Suvorexant</a:t>
            </a:r>
            <a:r>
              <a:rPr lang="en-US" dirty="0" smtClean="0"/>
              <a:t>  (</a:t>
            </a:r>
            <a:r>
              <a:rPr lang="en-US" dirty="0" err="1" smtClean="0"/>
              <a:t>Belsomra</a:t>
            </a:r>
            <a:r>
              <a:rPr lang="en-US" dirty="0"/>
              <a:t>) </a:t>
            </a:r>
            <a:r>
              <a:rPr lang="en-US" dirty="0" smtClean="0"/>
              <a:t>is an </a:t>
            </a:r>
            <a:r>
              <a:rPr lang="en-US" dirty="0" err="1" smtClean="0"/>
              <a:t>orexin</a:t>
            </a:r>
            <a:r>
              <a:rPr lang="en-US" dirty="0" smtClean="0"/>
              <a:t> </a:t>
            </a:r>
            <a:r>
              <a:rPr lang="en-US" dirty="0"/>
              <a:t>receptor </a:t>
            </a:r>
            <a:r>
              <a:rPr lang="en-US" dirty="0" smtClean="0"/>
              <a:t>antagonist, blocking the effects of the </a:t>
            </a:r>
            <a:r>
              <a:rPr lang="en-US" dirty="0" err="1" smtClean="0"/>
              <a:t>orexin</a:t>
            </a:r>
            <a:r>
              <a:rPr lang="en-US" dirty="0" smtClean="0"/>
              <a:t> family of neuropeptides. </a:t>
            </a:r>
          </a:p>
          <a:p>
            <a:pPr marL="0" indent="0">
              <a:buNone/>
            </a:pPr>
            <a:r>
              <a:rPr lang="en-US" dirty="0" smtClean="0">
                <a:solidFill>
                  <a:srgbClr val="3366FF"/>
                </a:solidFill>
              </a:rPr>
              <a:t>Doxepin</a:t>
            </a:r>
            <a:r>
              <a:rPr lang="en-US" dirty="0" smtClean="0"/>
              <a:t> </a:t>
            </a:r>
            <a:r>
              <a:rPr lang="en-US" dirty="0"/>
              <a:t>(</a:t>
            </a:r>
            <a:r>
              <a:rPr lang="en-US" dirty="0" err="1"/>
              <a:t>eg</a:t>
            </a:r>
            <a:r>
              <a:rPr lang="en-US" dirty="0"/>
              <a:t>. </a:t>
            </a:r>
            <a:r>
              <a:rPr lang="en-US" dirty="0" err="1"/>
              <a:t>Silenor</a:t>
            </a:r>
            <a:r>
              <a:rPr lang="en-US" dirty="0" smtClean="0"/>
              <a:t>) inhibits </a:t>
            </a:r>
            <a:r>
              <a:rPr lang="en-US" dirty="0"/>
              <a:t>serotonin </a:t>
            </a:r>
            <a:r>
              <a:rPr lang="en-US" dirty="0" smtClean="0"/>
              <a:t>reuptake in certain parts of the brain;  also an antihistamine</a:t>
            </a:r>
            <a:endParaRPr lang="en-US" dirty="0"/>
          </a:p>
        </p:txBody>
      </p:sp>
      <p:sp>
        <p:nvSpPr>
          <p:cNvPr id="4" name="Content Placeholder 3"/>
          <p:cNvSpPr>
            <a:spLocks noGrp="1"/>
          </p:cNvSpPr>
          <p:nvPr>
            <p:ph sz="half" idx="2"/>
          </p:nvPr>
        </p:nvSpPr>
        <p:spPr/>
        <p:txBody>
          <a:bodyPr>
            <a:normAutofit fontScale="92500" lnSpcReduction="20000"/>
          </a:bodyPr>
          <a:lstStyle/>
          <a:p>
            <a:pPr marL="0" lvl="0" indent="0">
              <a:buNone/>
            </a:pPr>
            <a:r>
              <a:rPr lang="en-US" dirty="0" err="1" smtClean="0">
                <a:solidFill>
                  <a:srgbClr val="3366FF"/>
                </a:solidFill>
              </a:rPr>
              <a:t>Trazodone</a:t>
            </a:r>
            <a:r>
              <a:rPr lang="en-US" dirty="0" smtClean="0"/>
              <a:t> </a:t>
            </a:r>
            <a:r>
              <a:rPr lang="en-US" dirty="0"/>
              <a:t>inhibits serotonin uptake in certain parts of the brain. </a:t>
            </a:r>
          </a:p>
          <a:p>
            <a:pPr marL="0" lvl="0" indent="0">
              <a:buNone/>
            </a:pPr>
            <a:r>
              <a:rPr lang="en-US" dirty="0" err="1">
                <a:solidFill>
                  <a:srgbClr val="3366FF"/>
                </a:solidFill>
              </a:rPr>
              <a:t>Ramelteon</a:t>
            </a:r>
            <a:r>
              <a:rPr lang="en-US" dirty="0"/>
              <a:t> (</a:t>
            </a:r>
            <a:r>
              <a:rPr lang="en-US" dirty="0" err="1"/>
              <a:t>eg</a:t>
            </a:r>
            <a:r>
              <a:rPr lang="en-US" dirty="0"/>
              <a:t>. </a:t>
            </a:r>
            <a:r>
              <a:rPr lang="en-US" dirty="0" err="1"/>
              <a:t>Rozerem</a:t>
            </a:r>
            <a:r>
              <a:rPr lang="en-US" dirty="0" smtClean="0"/>
              <a:t>) is a </a:t>
            </a:r>
            <a:r>
              <a:rPr lang="en-US" dirty="0"/>
              <a:t>synthetic melatonin analogue that binds to and activates melatonin receptors in SCN. </a:t>
            </a:r>
          </a:p>
          <a:p>
            <a:pPr marL="0" indent="0">
              <a:buNone/>
            </a:pPr>
            <a:endParaRPr lang="en-US" dirty="0"/>
          </a:p>
        </p:txBody>
      </p:sp>
      <p:sp>
        <p:nvSpPr>
          <p:cNvPr id="5" name="TextBox 4"/>
          <p:cNvSpPr txBox="1"/>
          <p:nvPr/>
        </p:nvSpPr>
        <p:spPr>
          <a:xfrm>
            <a:off x="4810125" y="4730750"/>
            <a:ext cx="3746500" cy="369332"/>
          </a:xfrm>
          <a:prstGeom prst="rect">
            <a:avLst/>
          </a:prstGeom>
          <a:noFill/>
        </p:spPr>
        <p:txBody>
          <a:bodyPr wrap="square" rtlCol="0">
            <a:spAutoFit/>
          </a:bodyPr>
          <a:lstStyle/>
          <a:p>
            <a:endParaRPr lang="en-US" dirty="0"/>
          </a:p>
        </p:txBody>
      </p:sp>
      <p:pic>
        <p:nvPicPr>
          <p:cNvPr id="6" name="Picture 5" descr="prescription-sleeping-pills-featur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4448175"/>
            <a:ext cx="3657600" cy="2057400"/>
          </a:xfrm>
          <a:prstGeom prst="rect">
            <a:avLst/>
          </a:prstGeom>
        </p:spPr>
      </p:pic>
    </p:spTree>
    <p:extLst>
      <p:ext uri="{BB962C8B-B14F-4D97-AF65-F5344CB8AC3E}">
        <p14:creationId xmlns:p14="http://schemas.microsoft.com/office/powerpoint/2010/main" val="3453380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Disparities, Sleep</a:t>
            </a:r>
            <a:r>
              <a:rPr lang="en-US" dirty="0"/>
              <a:t> </a:t>
            </a:r>
            <a:r>
              <a:rPr lang="en-US" dirty="0" smtClean="0"/>
              <a:t>and Tradeoffs</a:t>
            </a:r>
            <a:br>
              <a:rPr lang="en-US" dirty="0" smtClean="0"/>
            </a:br>
            <a:r>
              <a:rPr lang="en-US" dirty="0" smtClean="0"/>
              <a:t>Field Studies</a:t>
            </a:r>
            <a:endParaRPr lang="en-US" dirty="0"/>
          </a:p>
        </p:txBody>
      </p:sp>
      <p:sp>
        <p:nvSpPr>
          <p:cNvPr id="3" name="Content Placeholder 2"/>
          <p:cNvSpPr>
            <a:spLocks noGrp="1"/>
          </p:cNvSpPr>
          <p:nvPr>
            <p:ph sz="half" idx="1"/>
          </p:nvPr>
        </p:nvSpPr>
        <p:spPr>
          <a:xfrm>
            <a:off x="152400" y="1600200"/>
            <a:ext cx="4343400" cy="4525963"/>
          </a:xfrm>
        </p:spPr>
        <p:txBody>
          <a:bodyPr>
            <a:normAutofit fontScale="70000" lnSpcReduction="20000"/>
          </a:bodyPr>
          <a:lstStyle/>
          <a:p>
            <a:pPr marL="0" indent="0">
              <a:buNone/>
            </a:pPr>
            <a:r>
              <a:rPr lang="en-US" dirty="0" smtClean="0"/>
              <a:t>Studying sleep patterns (or lack thereof) in a lab provides a snapshot, usually of patients from wealthy countries. </a:t>
            </a:r>
            <a:r>
              <a:rPr lang="en-US" dirty="0"/>
              <a:t>S</a:t>
            </a:r>
            <a:r>
              <a:rPr lang="en-US" dirty="0" smtClean="0"/>
              <a:t>leep scientists have begun to study sleep in natural human environments. These field studies collect data on sleep patterns and the </a:t>
            </a:r>
            <a:r>
              <a:rPr lang="en-US" dirty="0" smtClean="0">
                <a:solidFill>
                  <a:srgbClr val="FF0000"/>
                </a:solidFill>
              </a:rPr>
              <a:t>tradeoffs</a:t>
            </a:r>
            <a:r>
              <a:rPr lang="en-US" dirty="0" smtClean="0"/>
              <a:t> between sleep and time required for other activities (see </a:t>
            </a:r>
            <a:r>
              <a:rPr lang="en-US" i="1" dirty="0" smtClean="0"/>
              <a:t>Evolution</a:t>
            </a:r>
            <a:r>
              <a:rPr lang="en-US" dirty="0" smtClean="0"/>
              <a:t> module). </a:t>
            </a:r>
            <a:r>
              <a:rPr lang="en-US" dirty="0"/>
              <a:t>T</a:t>
            </a:r>
            <a:r>
              <a:rPr lang="en-US" dirty="0" smtClean="0"/>
              <a:t>hey find that many people in poor countries have challenging sleep environments, including noise, light, bugs, small and shared sleeping spaces and the general stress of earning a living. Poor people living in these countries require more time for work and thus have less time for sleep.</a:t>
            </a:r>
            <a:endParaRPr lang="en-US" dirty="0"/>
          </a:p>
        </p:txBody>
      </p:sp>
      <p:pic>
        <p:nvPicPr>
          <p:cNvPr id="5" name="Content Placeholder 4" descr="vegetable seller in India.png"/>
          <p:cNvPicPr>
            <a:picLocks noGrp="1" noChangeAspect="1"/>
          </p:cNvPicPr>
          <p:nvPr>
            <p:ph sz="half" idx="2"/>
          </p:nvPr>
        </p:nvPicPr>
        <p:blipFill>
          <a:blip r:embed="rId3">
            <a:extLst>
              <a:ext uri="{28A0092B-C50C-407E-A947-70E740481C1C}">
                <a14:useLocalDpi xmlns:a14="http://schemas.microsoft.com/office/drawing/2010/main" val="0"/>
              </a:ext>
            </a:extLst>
          </a:blip>
          <a:srcRect t="-23688" b="-23688"/>
          <a:stretch>
            <a:fillRect/>
          </a:stretch>
        </p:blipFill>
        <p:spPr>
          <a:xfrm>
            <a:off x="4749800" y="1417638"/>
            <a:ext cx="4038600" cy="4525963"/>
          </a:xfrm>
        </p:spPr>
      </p:pic>
      <p:sp>
        <p:nvSpPr>
          <p:cNvPr id="6" name="TextBox 5"/>
          <p:cNvSpPr txBox="1"/>
          <p:nvPr/>
        </p:nvSpPr>
        <p:spPr>
          <a:xfrm>
            <a:off x="4978400" y="5448300"/>
            <a:ext cx="3530600" cy="707886"/>
          </a:xfrm>
          <a:prstGeom prst="rect">
            <a:avLst/>
          </a:prstGeom>
          <a:noFill/>
        </p:spPr>
        <p:txBody>
          <a:bodyPr wrap="square" rtlCol="0">
            <a:spAutoFit/>
          </a:bodyPr>
          <a:lstStyle/>
          <a:p>
            <a:r>
              <a:rPr lang="en-US" sz="2000" dirty="0" smtClean="0"/>
              <a:t>A sleeping vegetable seller in Kolkata, India.</a:t>
            </a:r>
            <a:endParaRPr lang="en-US" sz="2000" dirty="0"/>
          </a:p>
        </p:txBody>
      </p:sp>
    </p:spTree>
    <p:extLst>
      <p:ext uri="{BB962C8B-B14F-4D97-AF65-F5344CB8AC3E}">
        <p14:creationId xmlns:p14="http://schemas.microsoft.com/office/powerpoint/2010/main" val="602875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Sleep Patterns</a:t>
            </a:r>
            <a:br>
              <a:rPr lang="en-US" dirty="0" smtClean="0"/>
            </a:br>
            <a:r>
              <a:rPr lang="en-US" dirty="0" smtClean="0"/>
              <a:t>Urban Poor</a:t>
            </a:r>
            <a:endParaRPr lang="en-US" dirty="0"/>
          </a:p>
        </p:txBody>
      </p:sp>
      <p:sp>
        <p:nvSpPr>
          <p:cNvPr id="6" name="Content Placeholder 5"/>
          <p:cNvSpPr>
            <a:spLocks noGrp="1"/>
          </p:cNvSpPr>
          <p:nvPr>
            <p:ph idx="1"/>
          </p:nvPr>
        </p:nvSpPr>
        <p:spPr/>
        <p:txBody>
          <a:bodyPr/>
          <a:lstStyle/>
          <a:p>
            <a:pPr marL="0" indent="0">
              <a:buNone/>
            </a:pPr>
            <a:r>
              <a:rPr lang="en-US" dirty="0" smtClean="0"/>
              <a:t>One study documented the sleep patterns of 452 urban poor people in India. They found that sleep duration was far less than the recommended 7 </a:t>
            </a:r>
            <a:r>
              <a:rPr lang="mr-IN" dirty="0" smtClean="0"/>
              <a:t>–</a:t>
            </a:r>
            <a:r>
              <a:rPr lang="en-US" dirty="0" smtClean="0"/>
              <a:t> 9 hours.</a:t>
            </a:r>
            <a:endParaRPr lang="en-US" dirty="0"/>
          </a:p>
        </p:txBody>
      </p:sp>
      <p:pic>
        <p:nvPicPr>
          <p:cNvPr id="7" name="Picture 6" descr="actigraph slee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7800" y="3833749"/>
            <a:ext cx="4546600" cy="2421000"/>
          </a:xfrm>
          <a:prstGeom prst="rect">
            <a:avLst/>
          </a:prstGeom>
        </p:spPr>
      </p:pic>
      <p:sp>
        <p:nvSpPr>
          <p:cNvPr id="8" name="TextBox 7"/>
          <p:cNvSpPr txBox="1"/>
          <p:nvPr/>
        </p:nvSpPr>
        <p:spPr>
          <a:xfrm>
            <a:off x="571500" y="4013200"/>
            <a:ext cx="2959100" cy="2677656"/>
          </a:xfrm>
          <a:prstGeom prst="rect">
            <a:avLst/>
          </a:prstGeom>
          <a:noFill/>
        </p:spPr>
        <p:txBody>
          <a:bodyPr wrap="square" rtlCol="0">
            <a:spAutoFit/>
          </a:bodyPr>
          <a:lstStyle/>
          <a:p>
            <a:r>
              <a:rPr lang="en-US" sz="2400" dirty="0" smtClean="0"/>
              <a:t>An </a:t>
            </a:r>
            <a:r>
              <a:rPr lang="en-US" sz="2400" dirty="0" err="1" smtClean="0"/>
              <a:t>actigraph</a:t>
            </a:r>
            <a:r>
              <a:rPr lang="en-US" sz="2400" dirty="0" smtClean="0"/>
              <a:t> is based on a data set collected by a device worn on the wrist to measure the amount and quality of sleep (</a:t>
            </a:r>
            <a:r>
              <a:rPr lang="en-US" sz="2400" dirty="0" err="1" smtClean="0"/>
              <a:t>eg</a:t>
            </a:r>
            <a:r>
              <a:rPr lang="en-US" sz="2400" dirty="0" smtClean="0"/>
              <a:t>. </a:t>
            </a:r>
            <a:r>
              <a:rPr lang="en-US" sz="2400" dirty="0" err="1" smtClean="0"/>
              <a:t>Fitbit</a:t>
            </a:r>
            <a:r>
              <a:rPr lang="en-US" sz="2400" dirty="0" smtClean="0"/>
              <a:t>).</a:t>
            </a:r>
            <a:endParaRPr lang="en-US" sz="2400" dirty="0"/>
          </a:p>
        </p:txBody>
      </p:sp>
    </p:spTree>
    <p:extLst>
      <p:ext uri="{BB962C8B-B14F-4D97-AF65-F5344CB8AC3E}">
        <p14:creationId xmlns:p14="http://schemas.microsoft.com/office/powerpoint/2010/main" val="232193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 Patterns</a:t>
            </a:r>
            <a:br>
              <a:rPr lang="en-US" dirty="0" smtClean="0"/>
            </a:br>
            <a:r>
              <a:rPr lang="en-US" dirty="0" smtClean="0"/>
              <a:t>Interrupted Sleep</a:t>
            </a:r>
            <a:endParaRPr lang="en-US" dirty="0"/>
          </a:p>
        </p:txBody>
      </p:sp>
      <p:sp>
        <p:nvSpPr>
          <p:cNvPr id="3" name="Content Placeholder 2"/>
          <p:cNvSpPr>
            <a:spLocks noGrp="1"/>
          </p:cNvSpPr>
          <p:nvPr>
            <p:ph idx="1"/>
          </p:nvPr>
        </p:nvSpPr>
        <p:spPr/>
        <p:txBody>
          <a:bodyPr/>
          <a:lstStyle/>
          <a:p>
            <a:pPr marL="0" indent="0">
              <a:buNone/>
            </a:pPr>
            <a:r>
              <a:rPr lang="en-US" dirty="0" smtClean="0"/>
              <a:t>In the same study, the sleep patterns of some individuals were monitored over a 7+ hour period. Sleep quality was poor. This person woke up 31 times; the longest period of sleep was 45 minutes. Fragmented sleep is not good sleep.</a:t>
            </a:r>
            <a:endParaRPr lang="en-US" dirty="0"/>
          </a:p>
        </p:txBody>
      </p:sp>
      <p:pic>
        <p:nvPicPr>
          <p:cNvPr id="4" name="Picture 3" descr="typical nigh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6800" y="4373033"/>
            <a:ext cx="4533900" cy="2015067"/>
          </a:xfrm>
          <a:prstGeom prst="rect">
            <a:avLst/>
          </a:prstGeom>
        </p:spPr>
      </p:pic>
    </p:spTree>
    <p:extLst>
      <p:ext uri="{BB962C8B-B14F-4D97-AF65-F5344CB8AC3E}">
        <p14:creationId xmlns:p14="http://schemas.microsoft.com/office/powerpoint/2010/main" val="30375150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 Patterns in These Communities</a:t>
            </a:r>
            <a:br>
              <a:rPr lang="en-US" dirty="0" smtClean="0"/>
            </a:br>
            <a:r>
              <a:rPr lang="en-US" dirty="0" smtClean="0"/>
              <a:t>What to do?</a:t>
            </a:r>
            <a:endParaRPr lang="en-US"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dirty="0" smtClean="0"/>
              <a:t>These same researchers designed a study in which participants In were included in one of two interventions: A daily half hour nap; or a bunch of interventions to help augment nighttime sleep. In all measures (well-being, productivity, attention to work, etc.) the naps showed better outcomes than the various interventions, such as financial incentives and better knowledge of sleep. </a:t>
            </a:r>
            <a:endParaRPr lang="en-US" dirty="0"/>
          </a:p>
        </p:txBody>
      </p:sp>
      <p:sp>
        <p:nvSpPr>
          <p:cNvPr id="4" name="Content Placeholder 3"/>
          <p:cNvSpPr>
            <a:spLocks noGrp="1"/>
          </p:cNvSpPr>
          <p:nvPr>
            <p:ph sz="half" idx="2"/>
          </p:nvPr>
        </p:nvSpPr>
        <p:spPr/>
        <p:txBody>
          <a:bodyPr>
            <a:normAutofit fontScale="77500" lnSpcReduction="20000"/>
          </a:bodyPr>
          <a:lstStyle/>
          <a:p>
            <a:pPr marL="0" indent="0">
              <a:buNone/>
            </a:pPr>
            <a:r>
              <a:rPr lang="en-US" dirty="0" smtClean="0"/>
              <a:t>Suggestions for improving sleep patterns for this cohort include: </a:t>
            </a:r>
          </a:p>
          <a:p>
            <a:r>
              <a:rPr lang="en-US" dirty="0" smtClean="0"/>
              <a:t>More studies on sleep quality in developing countries under environmental conditions.</a:t>
            </a:r>
          </a:p>
          <a:p>
            <a:r>
              <a:rPr lang="en-US" dirty="0" smtClean="0"/>
              <a:t>Provide and study the utility of  Cognitive Behavioral Therapy for Insomnia to diverse populations.</a:t>
            </a:r>
          </a:p>
          <a:p>
            <a:r>
              <a:rPr lang="en-US" dirty="0" smtClean="0"/>
              <a:t>Analysis of cost/benefits of daytime naps for individuals and the local economy.</a:t>
            </a:r>
          </a:p>
          <a:p>
            <a:r>
              <a:rPr lang="en-US" dirty="0" smtClean="0"/>
              <a:t>Study a range of environments for real and potential barriers to sleep.</a:t>
            </a:r>
          </a:p>
          <a:p>
            <a:pPr marL="0" indent="0">
              <a:buNone/>
            </a:pPr>
            <a:endParaRPr lang="en-US" dirty="0" smtClean="0"/>
          </a:p>
          <a:p>
            <a:endParaRPr lang="en-US" dirty="0" smtClean="0"/>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956961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Disparities in Sleep </a:t>
            </a:r>
            <a:br>
              <a:rPr lang="en-US" dirty="0" smtClean="0"/>
            </a:br>
            <a:r>
              <a:rPr lang="en-US" dirty="0" smtClean="0"/>
              <a:t>Racial Inequality</a:t>
            </a:r>
            <a:endParaRPr lang="en-US" dirty="0"/>
          </a:p>
        </p:txBody>
      </p:sp>
      <p:pic>
        <p:nvPicPr>
          <p:cNvPr id="5" name="Content Placeholder 4" descr="sleep duration.png"/>
          <p:cNvPicPr>
            <a:picLocks noGrp="1" noChangeAspect="1"/>
          </p:cNvPicPr>
          <p:nvPr>
            <p:ph sz="half" idx="1"/>
          </p:nvPr>
        </p:nvPicPr>
        <p:blipFill>
          <a:blip r:embed="rId3">
            <a:extLst>
              <a:ext uri="{28A0092B-C50C-407E-A947-70E740481C1C}">
                <a14:useLocalDpi xmlns:a14="http://schemas.microsoft.com/office/drawing/2010/main" val="0"/>
              </a:ext>
            </a:extLst>
          </a:blip>
          <a:srcRect l="-9439" r="-9439"/>
          <a:stretch>
            <a:fillRect/>
          </a:stretch>
        </p:blipFill>
        <p:spPr/>
      </p:pic>
      <p:sp>
        <p:nvSpPr>
          <p:cNvPr id="4" name="Content Placeholder 3"/>
          <p:cNvSpPr>
            <a:spLocks noGrp="1"/>
          </p:cNvSpPr>
          <p:nvPr>
            <p:ph sz="half" idx="2"/>
          </p:nvPr>
        </p:nvSpPr>
        <p:spPr/>
        <p:txBody>
          <a:bodyPr/>
          <a:lstStyle/>
          <a:p>
            <a:pPr marL="0" indent="0">
              <a:buNone/>
            </a:pPr>
            <a:r>
              <a:rPr lang="en-US" dirty="0" smtClean="0"/>
              <a:t>Look closely at this graph. Which group represented gets the most sleep? The least?</a:t>
            </a:r>
          </a:p>
          <a:p>
            <a:pPr marL="0" indent="0">
              <a:buNone/>
            </a:pPr>
            <a:r>
              <a:rPr lang="en-US" dirty="0" smtClean="0"/>
              <a:t>Why this inequity? What are some possible remedies?</a:t>
            </a:r>
          </a:p>
        </p:txBody>
      </p:sp>
    </p:spTree>
    <p:extLst>
      <p:ext uri="{BB962C8B-B14F-4D97-AF65-F5344CB8AC3E}">
        <p14:creationId xmlns:p14="http://schemas.microsoft.com/office/powerpoint/2010/main" val="1841881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dirty="0"/>
              <a:t>The Night Shift</a:t>
            </a:r>
          </a:p>
        </p:txBody>
      </p:sp>
      <p:sp>
        <p:nvSpPr>
          <p:cNvPr id="6" name="Content Placeholder 5"/>
          <p:cNvSpPr>
            <a:spLocks noGrp="1"/>
          </p:cNvSpPr>
          <p:nvPr>
            <p:ph idx="1"/>
          </p:nvPr>
        </p:nvSpPr>
        <p:spPr>
          <a:xfrm>
            <a:off x="486719" y="994909"/>
            <a:ext cx="4610934" cy="5699805"/>
          </a:xfrm>
        </p:spPr>
        <p:txBody>
          <a:bodyPr>
            <a:normAutofit fontScale="77500" lnSpcReduction="20000"/>
          </a:bodyPr>
          <a:lstStyle/>
          <a:p>
            <a:pPr marL="0" indent="0">
              <a:buNone/>
            </a:pPr>
            <a:r>
              <a:rPr lang="en-US" dirty="0"/>
              <a:t>Most researchers think that the observed racial disparity in length and quality of sleep is due primarily to environmental and socioeconomic factors. </a:t>
            </a:r>
          </a:p>
          <a:p>
            <a:pPr marL="0" indent="0">
              <a:buNone/>
            </a:pPr>
            <a:r>
              <a:rPr lang="en-US" dirty="0"/>
              <a:t>One huge socioeconomic factor is night work. Working the night shift is often not conducive to good sleep, especially if the household keeps a daytime schedule. In the U.S., night shifts are disproportionally staffed by Black and Hispanic Americans. People who are not native English speakers may experience additional emotional burdens from work that disrupt sleep.</a:t>
            </a:r>
          </a:p>
        </p:txBody>
      </p:sp>
      <p:pic>
        <p:nvPicPr>
          <p:cNvPr id="2" name="Picture 1" descr="Construction-Night-Work-Safety-1024x75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7172" y="2353129"/>
            <a:ext cx="3792346" cy="2781300"/>
          </a:xfrm>
          <a:prstGeom prst="rect">
            <a:avLst/>
          </a:prstGeom>
        </p:spPr>
      </p:pic>
    </p:spTree>
    <p:extLst>
      <p:ext uri="{BB962C8B-B14F-4D97-AF65-F5344CB8AC3E}">
        <p14:creationId xmlns:p14="http://schemas.microsoft.com/office/powerpoint/2010/main" val="32881440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Environmental Factors</a:t>
            </a:r>
            <a:endParaRPr lang="en-US" dirty="0"/>
          </a:p>
        </p:txBody>
      </p:sp>
      <p:sp>
        <p:nvSpPr>
          <p:cNvPr id="5" name="Content Placeholder 4"/>
          <p:cNvSpPr>
            <a:spLocks noGrp="1"/>
          </p:cNvSpPr>
          <p:nvPr>
            <p:ph sz="half" idx="1"/>
          </p:nvPr>
        </p:nvSpPr>
        <p:spPr/>
        <p:txBody>
          <a:bodyPr>
            <a:normAutofit fontScale="70000" lnSpcReduction="20000"/>
          </a:bodyPr>
          <a:lstStyle/>
          <a:p>
            <a:pPr marL="0" indent="0">
              <a:buNone/>
            </a:pPr>
            <a:r>
              <a:rPr lang="en-US" dirty="0" smtClean="0"/>
              <a:t>As with poor people in undeveloped countries, urban dwelling minorities in the U.S. tend to live in areas with excessive night time </a:t>
            </a:r>
            <a:r>
              <a:rPr lang="en-US" dirty="0" smtClean="0">
                <a:solidFill>
                  <a:srgbClr val="FF0000"/>
                </a:solidFill>
              </a:rPr>
              <a:t>light</a:t>
            </a:r>
            <a:r>
              <a:rPr lang="en-US" dirty="0" smtClean="0"/>
              <a:t>, which alters the timing of sleep. These areas also tend to be </a:t>
            </a:r>
            <a:r>
              <a:rPr lang="en-US" dirty="0" smtClean="0">
                <a:solidFill>
                  <a:srgbClr val="FF0000"/>
                </a:solidFill>
              </a:rPr>
              <a:t>noisier</a:t>
            </a:r>
            <a:r>
              <a:rPr lang="en-US" dirty="0" smtClean="0"/>
              <a:t> and have higher levels of </a:t>
            </a:r>
            <a:r>
              <a:rPr lang="en-US" dirty="0" smtClean="0">
                <a:solidFill>
                  <a:srgbClr val="FF0000"/>
                </a:solidFill>
              </a:rPr>
              <a:t>air pollution</a:t>
            </a:r>
            <a:r>
              <a:rPr lang="en-US" dirty="0" smtClean="0"/>
              <a:t>, which can cause respiratory problems, making is difficult to sleep well</a:t>
            </a:r>
            <a:r>
              <a:rPr lang="en-US" dirty="0"/>
              <a:t>. </a:t>
            </a:r>
            <a:endParaRPr lang="en-US" dirty="0" smtClean="0"/>
          </a:p>
          <a:p>
            <a:pPr marL="0" indent="0">
              <a:buNone/>
            </a:pPr>
            <a:r>
              <a:rPr lang="en-US" dirty="0"/>
              <a:t>People subjected to racial and/or ethnic discrimination, who tend to be persons of color, report higher rates of insomnia than people who tend not to experience such discrimination, who tend to be white.</a:t>
            </a:r>
          </a:p>
          <a:p>
            <a:pPr marL="0" indent="0">
              <a:buNone/>
            </a:pPr>
            <a:endParaRPr lang="en-US" dirty="0" smtClean="0"/>
          </a:p>
          <a:p>
            <a:pPr marL="0" indent="0">
              <a:buNone/>
            </a:pPr>
            <a:endParaRPr lang="en-US" dirty="0"/>
          </a:p>
        </p:txBody>
      </p:sp>
      <p:pic>
        <p:nvPicPr>
          <p:cNvPr id="3" name="Content Placeholder 2" descr="light-pollution-artjpg-5e2541f77e580a5b.jpg"/>
          <p:cNvPicPr>
            <a:picLocks noGrp="1" noChangeAspect="1"/>
          </p:cNvPicPr>
          <p:nvPr>
            <p:ph sz="half" idx="2"/>
          </p:nvPr>
        </p:nvPicPr>
        <p:blipFill>
          <a:blip r:embed="rId3">
            <a:extLst>
              <a:ext uri="{28A0092B-C50C-407E-A947-70E740481C1C}">
                <a14:useLocalDpi xmlns:a14="http://schemas.microsoft.com/office/drawing/2010/main" val="0"/>
              </a:ext>
            </a:extLst>
          </a:blip>
          <a:srcRect t="-24712" b="-24712"/>
          <a:stretch>
            <a:fillRect/>
          </a:stretch>
        </p:blipFill>
        <p:spPr/>
      </p:pic>
    </p:spTree>
    <p:extLst>
      <p:ext uri="{BB962C8B-B14F-4D97-AF65-F5344CB8AC3E}">
        <p14:creationId xmlns:p14="http://schemas.microsoft.com/office/powerpoint/2010/main" val="1025771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Solutions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Poor sleep is correlated with health issues in minority communities.  These include relatively high rates of sleep apnea, hypertension, diabetes, and cardiovascular disease. </a:t>
            </a:r>
            <a:r>
              <a:rPr lang="en-US" dirty="0"/>
              <a:t>Unfortunately, </a:t>
            </a:r>
            <a:r>
              <a:rPr lang="en-US" dirty="0" smtClean="0"/>
              <a:t>many Black and Hispanic people are distrustful of sleep clinics</a:t>
            </a:r>
            <a:r>
              <a:rPr lang="en-US" dirty="0"/>
              <a:t> </a:t>
            </a:r>
            <a:r>
              <a:rPr lang="en-US" dirty="0" smtClean="0"/>
              <a:t>and have  neither the time nor resources to utilize them. Thus, researchers are trying to learn about and devise strategies to manage sleep issues in these communities. </a:t>
            </a:r>
          </a:p>
          <a:p>
            <a:pPr marL="0" indent="0">
              <a:buNone/>
            </a:pPr>
            <a:r>
              <a:rPr lang="en-US" dirty="0"/>
              <a:t>S</a:t>
            </a:r>
            <a:r>
              <a:rPr lang="en-US" dirty="0" smtClean="0"/>
              <a:t>leep monitoring kits are now available that collect data which can be uploaded to a website. The user gets appropriate health and sleep advice in return. </a:t>
            </a:r>
          </a:p>
          <a:p>
            <a:pPr marL="0" indent="0">
              <a:buNone/>
            </a:pPr>
            <a:r>
              <a:rPr lang="en-US" dirty="0" smtClean="0"/>
              <a:t>In addition, a digital version of CBT-I has been developed for people with Spanish as their first language. </a:t>
            </a:r>
            <a:endParaRPr lang="en-US" dirty="0"/>
          </a:p>
        </p:txBody>
      </p:sp>
    </p:spTree>
    <p:extLst>
      <p:ext uri="{BB962C8B-B14F-4D97-AF65-F5344CB8AC3E}">
        <p14:creationId xmlns:p14="http://schemas.microsoft.com/office/powerpoint/2010/main" val="27055118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74638"/>
            <a:ext cx="8229600" cy="1143000"/>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Some recommendations for better sleep</a:t>
            </a:r>
            <a:endParaRPr lang="en-US" dirty="0"/>
          </a:p>
        </p:txBody>
      </p:sp>
      <p:sp>
        <p:nvSpPr>
          <p:cNvPr id="6" name="Content Placeholder 3"/>
          <p:cNvSpPr txBox="1">
            <a:spLocks/>
          </p:cNvSpPr>
          <p:nvPr/>
        </p:nvSpPr>
        <p:spPr>
          <a:xfrm>
            <a:off x="457200" y="1600200"/>
            <a:ext cx="4038600" cy="4525963"/>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Go to bed and get up the same time each day.</a:t>
            </a:r>
          </a:p>
          <a:p>
            <a:r>
              <a:rPr lang="en-US" smtClean="0"/>
              <a:t>No naps after 3 pm!</a:t>
            </a:r>
          </a:p>
          <a:p>
            <a:r>
              <a:rPr lang="en-US" smtClean="0"/>
              <a:t>Avoid caffeine, nicotine and alcohol late in the day.</a:t>
            </a:r>
          </a:p>
          <a:p>
            <a:r>
              <a:rPr lang="en-US" smtClean="0"/>
              <a:t>Don’t eat a Thanksgiving-style dinner before going to bed.</a:t>
            </a:r>
          </a:p>
          <a:p>
            <a:r>
              <a:rPr lang="en-US" smtClean="0"/>
              <a:t>Exercise is good, but not close to bed time.</a:t>
            </a:r>
          </a:p>
          <a:p>
            <a:r>
              <a:rPr lang="en-US" smtClean="0"/>
              <a:t>Relax before going to bed: read, knit, take a warm bath, read a boring book, pet the dog.</a:t>
            </a:r>
          </a:p>
          <a:p>
            <a:pPr marL="0" indent="0">
              <a:buFont typeface="Arial"/>
              <a:buNone/>
            </a:pPr>
            <a:endParaRPr lang="en-US" dirty="0"/>
          </a:p>
        </p:txBody>
      </p:sp>
      <p:sp>
        <p:nvSpPr>
          <p:cNvPr id="7" name="Content Placeholder 4"/>
          <p:cNvSpPr txBox="1">
            <a:spLocks/>
          </p:cNvSpPr>
          <p:nvPr/>
        </p:nvSpPr>
        <p:spPr>
          <a:xfrm>
            <a:off x="4648200" y="1455738"/>
            <a:ext cx="4038600" cy="4525963"/>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200" dirty="0" smtClean="0"/>
              <a:t>Bed room should be conducive for sleep: cool, quiet, good bed and pillows, etc.</a:t>
            </a:r>
          </a:p>
          <a:p>
            <a:r>
              <a:rPr lang="en-US" sz="2200" dirty="0" smtClean="0"/>
              <a:t>No gadgets! Of any kind! Not even your phone!</a:t>
            </a:r>
          </a:p>
          <a:p>
            <a:r>
              <a:rPr lang="en-US" sz="2200" dirty="0" smtClean="0"/>
              <a:t>Try to get some sunlight everyday.</a:t>
            </a:r>
          </a:p>
          <a:p>
            <a:r>
              <a:rPr lang="en-US" sz="2200" dirty="0" smtClean="0"/>
              <a:t>Don’t lie in bed fretting about being awake.  Get up, pet the dog and try again.</a:t>
            </a:r>
          </a:p>
          <a:p>
            <a:pPr marL="0" indent="0">
              <a:buFont typeface="Arial"/>
              <a:buNone/>
            </a:pPr>
            <a:endParaRPr lang="en-US" dirty="0" smtClean="0"/>
          </a:p>
          <a:p>
            <a:pPr marL="0" indent="0">
              <a:buFont typeface="Arial"/>
              <a:buNone/>
            </a:pPr>
            <a:endParaRPr lang="en-US" dirty="0"/>
          </a:p>
        </p:txBody>
      </p:sp>
      <p:pic>
        <p:nvPicPr>
          <p:cNvPr id="8" name="Picture 7" descr="chocolate lab.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5180188"/>
            <a:ext cx="2387600" cy="1525411"/>
          </a:xfrm>
          <a:prstGeom prst="rect">
            <a:avLst/>
          </a:prstGeom>
        </p:spPr>
      </p:pic>
    </p:spTree>
    <p:extLst>
      <p:ext uri="{BB962C8B-B14F-4D97-AF65-F5344CB8AC3E}">
        <p14:creationId xmlns:p14="http://schemas.microsoft.com/office/powerpoint/2010/main" val="34756768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1438</TotalTime>
  <Words>4609</Words>
  <Application>Microsoft Macintosh PowerPoint</Application>
  <PresentationFormat>On-screen Show (4:3)</PresentationFormat>
  <Paragraphs>272</Paragraphs>
  <Slides>45</Slides>
  <Notes>33</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Sleep Disorders Treatment</vt:lpstr>
      <vt:lpstr>Evolution of Human Sleep Patterns Very Short Version</vt:lpstr>
      <vt:lpstr>Evolution and Sleep Disorders:  Mismatch</vt:lpstr>
      <vt:lpstr> Evolution and Sleep Disorders: Sleep Patterns </vt:lpstr>
      <vt:lpstr>Some Common Sleep Problems Excessive Daytime Sleepiness</vt:lpstr>
      <vt:lpstr>Some Common Sleep Problems Sleep Apnea</vt:lpstr>
      <vt:lpstr>Acting Out During Sleep Night Terrors </vt:lpstr>
      <vt:lpstr>Acting Out During Sleep Sleep Walking </vt:lpstr>
      <vt:lpstr>Sleep Disorders Body’s Response to Lack of Sleep</vt:lpstr>
      <vt:lpstr>The Sleepless Brain</vt:lpstr>
      <vt:lpstr>Sleep Disorders We’ll Discuss</vt:lpstr>
      <vt:lpstr>Narcolepsy</vt:lpstr>
      <vt:lpstr>Two Types of Narcolepsy</vt:lpstr>
      <vt:lpstr>Diagnosis</vt:lpstr>
      <vt:lpstr>How to Manage Narcolepsy: Behavior</vt:lpstr>
      <vt:lpstr>How to Manage Narcolepsy: Chemical Assistance</vt:lpstr>
      <vt:lpstr>Restless Leg Syndrome RLS</vt:lpstr>
      <vt:lpstr>RLS Stats</vt:lpstr>
      <vt:lpstr>Possible RLS Genes </vt:lpstr>
      <vt:lpstr>How to Manage RLS Behavior</vt:lpstr>
      <vt:lpstr>How to Manage RLS Chemical Assistance</vt:lpstr>
      <vt:lpstr>One Sufferers Story</vt:lpstr>
      <vt:lpstr>What Was His Medication?</vt:lpstr>
      <vt:lpstr>Insomnia</vt:lpstr>
      <vt:lpstr>Say More….</vt:lpstr>
      <vt:lpstr>PowerPoint Presentation</vt:lpstr>
      <vt:lpstr> Evolution and Insomnia </vt:lpstr>
      <vt:lpstr>What is the likely physiological  basis of insomnia?</vt:lpstr>
      <vt:lpstr>What Else? </vt:lpstr>
      <vt:lpstr>What, Me Worry At Night?</vt:lpstr>
      <vt:lpstr>Treatment: Cognitive Behavioral Therapy for Insomniacs</vt:lpstr>
      <vt:lpstr>CBT-I Techniques</vt:lpstr>
      <vt:lpstr>Medicating Poor Sleep</vt:lpstr>
      <vt:lpstr>Over the Counter</vt:lpstr>
      <vt:lpstr>Medications  GABA Receptors</vt:lpstr>
      <vt:lpstr>Some Other Medications</vt:lpstr>
      <vt:lpstr>Disparities, Sleep and Tradeoffs Field Studies</vt:lpstr>
      <vt:lpstr>Sleep Patterns Urban Poor</vt:lpstr>
      <vt:lpstr>Sleep Patterns Interrupted Sleep</vt:lpstr>
      <vt:lpstr>Sleep Patterns in These Communities What to do?</vt:lpstr>
      <vt:lpstr>Disparities in Sleep  Racial Inequality</vt:lpstr>
      <vt:lpstr>The Night Shift</vt:lpstr>
      <vt:lpstr>Environmental Factors</vt:lpstr>
      <vt:lpstr>Some Solutions</vt:lpstr>
      <vt:lpstr>PowerPoint Presentation</vt:lpstr>
    </vt:vector>
  </TitlesOfParts>
  <Company>Michigan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Merle</dc:creator>
  <cp:lastModifiedBy>Merle</cp:lastModifiedBy>
  <cp:revision>136</cp:revision>
  <dcterms:created xsi:type="dcterms:W3CDTF">2021-10-07T19:43:30Z</dcterms:created>
  <dcterms:modified xsi:type="dcterms:W3CDTF">2022-07-08T19:11:34Z</dcterms:modified>
</cp:coreProperties>
</file>