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72" r:id="rId4"/>
    <p:sldId id="273" r:id="rId5"/>
    <p:sldId id="268" r:id="rId6"/>
    <p:sldId id="263" r:id="rId7"/>
    <p:sldId id="270" r:id="rId8"/>
    <p:sldId id="265" r:id="rId9"/>
    <p:sldId id="258" r:id="rId10"/>
    <p:sldId id="259" r:id="rId11"/>
    <p:sldId id="260" r:id="rId12"/>
    <p:sldId id="264" r:id="rId13"/>
    <p:sldId id="266" r:id="rId14"/>
    <p:sldId id="27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896" y="-7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64FE97-F5DD-4446-B8B8-A15234C266D2}" type="datetimeFigureOut">
              <a:rPr lang="en-US" smtClean="0"/>
              <a:t>7/8/22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450F73-6BE3-4C4A-9573-F47449E076A3}" type="slidenum">
              <a:rPr lang="en-US" smtClean="0"/>
              <a:t>‹#›</a:t>
            </a:fld>
            <a:endParaRPr lang="en-US"/>
          </a:p>
        </p:txBody>
      </p:sp>
    </p:spTree>
    <p:extLst>
      <p:ext uri="{BB962C8B-B14F-4D97-AF65-F5344CB8AC3E}">
        <p14:creationId xmlns:p14="http://schemas.microsoft.com/office/powerpoint/2010/main" val="40275028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Image: https://</a:t>
            </a:r>
            <a:r>
              <a:rPr lang="en-US" dirty="0" err="1" smtClean="0"/>
              <a:t>www.grandforksherald.com</a:t>
            </a:r>
            <a:r>
              <a:rPr lang="en-US" smtClean="0"/>
              <a:t>/incoming/article1143276.ece/alternates/BASE_LANDSCAPE/Dory</a:t>
            </a:r>
          </a:p>
          <a:p>
            <a:endParaRPr lang="en-US"/>
          </a:p>
        </p:txBody>
      </p:sp>
      <p:sp>
        <p:nvSpPr>
          <p:cNvPr id="4" name="Slide Number Placeholder 3"/>
          <p:cNvSpPr>
            <a:spLocks noGrp="1"/>
          </p:cNvSpPr>
          <p:nvPr>
            <p:ph type="sldNum" sz="quarter" idx="10"/>
          </p:nvPr>
        </p:nvSpPr>
        <p:spPr/>
        <p:txBody>
          <a:bodyPr/>
          <a:lstStyle/>
          <a:p>
            <a:fld id="{44450F73-6BE3-4C4A-9573-F47449E076A3}" type="slidenum">
              <a:rPr lang="en-US" smtClean="0"/>
              <a:t>3</a:t>
            </a:fld>
            <a:endParaRPr lang="en-US"/>
          </a:p>
        </p:txBody>
      </p:sp>
    </p:spTree>
    <p:extLst>
      <p:ext uri="{BB962C8B-B14F-4D97-AF65-F5344CB8AC3E}">
        <p14:creationId xmlns:p14="http://schemas.microsoft.com/office/powerpoint/2010/main" val="3839972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a:t>
            </a:r>
            <a:r>
              <a:rPr lang="en-US" dirty="0" err="1" smtClean="0">
                <a:solidFill>
                  <a:srgbClr val="FF0000"/>
                </a:solidFill>
              </a:rPr>
              <a:t>neocortex</a:t>
            </a:r>
            <a:r>
              <a:rPr lang="en-US" dirty="0" smtClean="0"/>
              <a:t> also processes information, serving to enhance learning and reasoning. </a:t>
            </a:r>
          </a:p>
          <a:p>
            <a:endParaRPr lang="en-US" dirty="0"/>
          </a:p>
        </p:txBody>
      </p:sp>
      <p:sp>
        <p:nvSpPr>
          <p:cNvPr id="4" name="Slide Number Placeholder 3"/>
          <p:cNvSpPr>
            <a:spLocks noGrp="1"/>
          </p:cNvSpPr>
          <p:nvPr>
            <p:ph type="sldNum" sz="quarter" idx="10"/>
          </p:nvPr>
        </p:nvSpPr>
        <p:spPr/>
        <p:txBody>
          <a:bodyPr/>
          <a:lstStyle/>
          <a:p>
            <a:fld id="{44450F73-6BE3-4C4A-9573-F47449E076A3}" type="slidenum">
              <a:rPr lang="en-US" smtClean="0"/>
              <a:t>5</a:t>
            </a:fld>
            <a:endParaRPr lang="en-US"/>
          </a:p>
        </p:txBody>
      </p:sp>
    </p:spTree>
    <p:extLst>
      <p:ext uri="{BB962C8B-B14F-4D97-AF65-F5344CB8AC3E}">
        <p14:creationId xmlns:p14="http://schemas.microsoft.com/office/powerpoint/2010/main" val="2543833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human-</a:t>
            </a:r>
            <a:r>
              <a:rPr lang="en-US" dirty="0" err="1" smtClean="0"/>
              <a:t>memory.net</a:t>
            </a:r>
            <a:endParaRPr lang="en-US" dirty="0"/>
          </a:p>
        </p:txBody>
      </p:sp>
      <p:sp>
        <p:nvSpPr>
          <p:cNvPr id="4" name="Slide Number Placeholder 3"/>
          <p:cNvSpPr>
            <a:spLocks noGrp="1"/>
          </p:cNvSpPr>
          <p:nvPr>
            <p:ph type="sldNum" sz="quarter" idx="10"/>
          </p:nvPr>
        </p:nvSpPr>
        <p:spPr/>
        <p:txBody>
          <a:bodyPr/>
          <a:lstStyle/>
          <a:p>
            <a:fld id="{44450F73-6BE3-4C4A-9573-F47449E076A3}" type="slidenum">
              <a:rPr lang="en-US" smtClean="0"/>
              <a:t>6</a:t>
            </a:fld>
            <a:endParaRPr lang="en-US"/>
          </a:p>
        </p:txBody>
      </p:sp>
    </p:spTree>
    <p:extLst>
      <p:ext uri="{BB962C8B-B14F-4D97-AF65-F5344CB8AC3E}">
        <p14:creationId xmlns:p14="http://schemas.microsoft.com/office/powerpoint/2010/main" val="4086761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human-</a:t>
            </a:r>
            <a:r>
              <a:rPr lang="en-US" baseline="0" dirty="0" err="1" smtClean="0"/>
              <a:t>memory.net</a:t>
            </a:r>
            <a:endParaRPr lang="en-US" dirty="0"/>
          </a:p>
        </p:txBody>
      </p:sp>
      <p:sp>
        <p:nvSpPr>
          <p:cNvPr id="4" name="Slide Number Placeholder 3"/>
          <p:cNvSpPr>
            <a:spLocks noGrp="1"/>
          </p:cNvSpPr>
          <p:nvPr>
            <p:ph type="sldNum" sz="quarter" idx="10"/>
          </p:nvPr>
        </p:nvSpPr>
        <p:spPr/>
        <p:txBody>
          <a:bodyPr/>
          <a:lstStyle/>
          <a:p>
            <a:fld id="{44450F73-6BE3-4C4A-9573-F47449E076A3}" type="slidenum">
              <a:rPr lang="en-US" smtClean="0"/>
              <a:t>7</a:t>
            </a:fld>
            <a:endParaRPr lang="en-US"/>
          </a:p>
        </p:txBody>
      </p:sp>
    </p:spTree>
    <p:extLst>
      <p:ext uri="{BB962C8B-B14F-4D97-AF65-F5344CB8AC3E}">
        <p14:creationId xmlns:p14="http://schemas.microsoft.com/office/powerpoint/2010/main" val="1930682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we want</a:t>
            </a:r>
            <a:r>
              <a:rPr lang="en-US" baseline="0" dirty="0" smtClean="0"/>
              <a:t> to include info about </a:t>
            </a:r>
            <a:r>
              <a:rPr lang="en-US" b="1" baseline="0" dirty="0" smtClean="0"/>
              <a:t>how</a:t>
            </a:r>
            <a:r>
              <a:rPr lang="en-US" baseline="0" dirty="0" smtClean="0"/>
              <a:t> these modifications occur?</a:t>
            </a:r>
            <a:endParaRPr lang="en-US" dirty="0" smtClean="0"/>
          </a:p>
        </p:txBody>
      </p:sp>
      <p:sp>
        <p:nvSpPr>
          <p:cNvPr id="4" name="Slide Number Placeholder 3"/>
          <p:cNvSpPr>
            <a:spLocks noGrp="1"/>
          </p:cNvSpPr>
          <p:nvPr>
            <p:ph type="sldNum" sz="quarter" idx="10"/>
          </p:nvPr>
        </p:nvSpPr>
        <p:spPr/>
        <p:txBody>
          <a:bodyPr/>
          <a:lstStyle/>
          <a:p>
            <a:fld id="{44450F73-6BE3-4C4A-9573-F47449E076A3}" type="slidenum">
              <a:rPr lang="en-US" smtClean="0"/>
              <a:t>8</a:t>
            </a:fld>
            <a:endParaRPr lang="en-US"/>
          </a:p>
        </p:txBody>
      </p:sp>
    </p:spTree>
    <p:extLst>
      <p:ext uri="{BB962C8B-B14F-4D97-AF65-F5344CB8AC3E}">
        <p14:creationId xmlns:p14="http://schemas.microsoft.com/office/powerpoint/2010/main" val="624179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a:t>
            </a:r>
            <a:r>
              <a:rPr lang="en-US" baseline="0" dirty="0" smtClean="0"/>
              <a:t> common. This one from Wikipedia</a:t>
            </a:r>
            <a:endParaRPr lang="en-US" dirty="0"/>
          </a:p>
        </p:txBody>
      </p:sp>
      <p:sp>
        <p:nvSpPr>
          <p:cNvPr id="4" name="Slide Number Placeholder 3"/>
          <p:cNvSpPr>
            <a:spLocks noGrp="1"/>
          </p:cNvSpPr>
          <p:nvPr>
            <p:ph type="sldNum" sz="quarter" idx="10"/>
          </p:nvPr>
        </p:nvSpPr>
        <p:spPr/>
        <p:txBody>
          <a:bodyPr/>
          <a:lstStyle/>
          <a:p>
            <a:fld id="{44450F73-6BE3-4C4A-9573-F47449E076A3}" type="slidenum">
              <a:rPr lang="en-US" smtClean="0"/>
              <a:t>9</a:t>
            </a:fld>
            <a:endParaRPr lang="en-US"/>
          </a:p>
        </p:txBody>
      </p:sp>
    </p:spTree>
    <p:extLst>
      <p:ext uri="{BB962C8B-B14F-4D97-AF65-F5344CB8AC3E}">
        <p14:creationId xmlns:p14="http://schemas.microsoft.com/office/powerpoint/2010/main" val="2019275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a:t>
            </a:r>
            <a:r>
              <a:rPr lang="en-US" baseline="0" dirty="0" err="1" smtClean="0"/>
              <a:t>world.edu</a:t>
            </a:r>
            <a:endParaRPr lang="en-US" dirty="0"/>
          </a:p>
        </p:txBody>
      </p:sp>
      <p:sp>
        <p:nvSpPr>
          <p:cNvPr id="4" name="Slide Number Placeholder 3"/>
          <p:cNvSpPr>
            <a:spLocks noGrp="1"/>
          </p:cNvSpPr>
          <p:nvPr>
            <p:ph type="sldNum" sz="quarter" idx="10"/>
          </p:nvPr>
        </p:nvSpPr>
        <p:spPr/>
        <p:txBody>
          <a:bodyPr/>
          <a:lstStyle/>
          <a:p>
            <a:fld id="{44450F73-6BE3-4C4A-9573-F47449E076A3}" type="slidenum">
              <a:rPr lang="en-US" smtClean="0"/>
              <a:t>10</a:t>
            </a:fld>
            <a:endParaRPr lang="en-US"/>
          </a:p>
        </p:txBody>
      </p:sp>
    </p:spTree>
    <p:extLst>
      <p:ext uri="{BB962C8B-B14F-4D97-AF65-F5344CB8AC3E}">
        <p14:creationId xmlns:p14="http://schemas.microsoft.com/office/powerpoint/2010/main" val="1548073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http://</a:t>
            </a:r>
            <a:r>
              <a:rPr lang="en-US" dirty="0" err="1" smtClean="0"/>
              <a:t>scholarpedia.org</a:t>
            </a:r>
            <a:r>
              <a:rPr lang="en-US" dirty="0" smtClean="0"/>
              <a:t>/article/</a:t>
            </a:r>
            <a:r>
              <a:rPr lang="en-US" dirty="0" err="1" smtClean="0"/>
              <a:t>Emotional_memory</a:t>
            </a:r>
            <a:endParaRPr lang="en-US" dirty="0"/>
          </a:p>
        </p:txBody>
      </p:sp>
      <p:sp>
        <p:nvSpPr>
          <p:cNvPr id="4" name="Slide Number Placeholder 3"/>
          <p:cNvSpPr>
            <a:spLocks noGrp="1"/>
          </p:cNvSpPr>
          <p:nvPr>
            <p:ph type="sldNum" sz="quarter" idx="10"/>
          </p:nvPr>
        </p:nvSpPr>
        <p:spPr/>
        <p:txBody>
          <a:bodyPr/>
          <a:lstStyle/>
          <a:p>
            <a:fld id="{44450F73-6BE3-4C4A-9573-F47449E076A3}" type="slidenum">
              <a:rPr lang="en-US" smtClean="0"/>
              <a:t>12</a:t>
            </a:fld>
            <a:endParaRPr lang="en-US"/>
          </a:p>
        </p:txBody>
      </p:sp>
    </p:spTree>
    <p:extLst>
      <p:ext uri="{BB962C8B-B14F-4D97-AF65-F5344CB8AC3E}">
        <p14:creationId xmlns:p14="http://schemas.microsoft.com/office/powerpoint/2010/main" val="2512641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Walker, p. 147.</a:t>
            </a:r>
          </a:p>
          <a:p>
            <a:r>
              <a:rPr lang="en-US" dirty="0" smtClean="0"/>
              <a:t>Image:</a:t>
            </a:r>
            <a:r>
              <a:rPr lang="en-US" baseline="0" dirty="0" smtClean="0"/>
              <a:t> </a:t>
            </a:r>
            <a:r>
              <a:rPr lang="en-US" baseline="0" dirty="0" err="1" smtClean="0"/>
              <a:t>psypost.org</a:t>
            </a:r>
            <a:endParaRPr lang="en-US" dirty="0"/>
          </a:p>
        </p:txBody>
      </p:sp>
      <p:sp>
        <p:nvSpPr>
          <p:cNvPr id="4" name="Slide Number Placeholder 3"/>
          <p:cNvSpPr>
            <a:spLocks noGrp="1"/>
          </p:cNvSpPr>
          <p:nvPr>
            <p:ph type="sldNum" sz="quarter" idx="10"/>
          </p:nvPr>
        </p:nvSpPr>
        <p:spPr/>
        <p:txBody>
          <a:bodyPr/>
          <a:lstStyle/>
          <a:p>
            <a:fld id="{44450F73-6BE3-4C4A-9573-F47449E076A3}" type="slidenum">
              <a:rPr lang="en-US" smtClean="0"/>
              <a:t>13</a:t>
            </a:fld>
            <a:endParaRPr lang="en-US"/>
          </a:p>
        </p:txBody>
      </p:sp>
    </p:spTree>
    <p:extLst>
      <p:ext uri="{BB962C8B-B14F-4D97-AF65-F5344CB8AC3E}">
        <p14:creationId xmlns:p14="http://schemas.microsoft.com/office/powerpoint/2010/main" val="2460126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a:t>
            </a:r>
            <a:r>
              <a:rPr lang="en-US" baseline="0" dirty="0" err="1" smtClean="0"/>
              <a:t>neurosciencenews.com</a:t>
            </a:r>
            <a:endParaRPr lang="en-US" dirty="0"/>
          </a:p>
        </p:txBody>
      </p:sp>
      <p:sp>
        <p:nvSpPr>
          <p:cNvPr id="4" name="Slide Number Placeholder 3"/>
          <p:cNvSpPr>
            <a:spLocks noGrp="1"/>
          </p:cNvSpPr>
          <p:nvPr>
            <p:ph type="sldNum" sz="quarter" idx="10"/>
          </p:nvPr>
        </p:nvSpPr>
        <p:spPr/>
        <p:txBody>
          <a:bodyPr/>
          <a:lstStyle/>
          <a:p>
            <a:fld id="{44450F73-6BE3-4C4A-9573-F47449E076A3}" type="slidenum">
              <a:rPr lang="en-US" smtClean="0"/>
              <a:t>14</a:t>
            </a:fld>
            <a:endParaRPr lang="en-US"/>
          </a:p>
        </p:txBody>
      </p:sp>
    </p:spTree>
    <p:extLst>
      <p:ext uri="{BB962C8B-B14F-4D97-AF65-F5344CB8AC3E}">
        <p14:creationId xmlns:p14="http://schemas.microsoft.com/office/powerpoint/2010/main" val="3495446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B3F6DE-40FC-5E41-97D1-44E63CF88BF8}"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A08F3-25C4-FE4B-AFFA-8C380B190E4B}" type="slidenum">
              <a:rPr lang="en-US" smtClean="0"/>
              <a:t>‹#›</a:t>
            </a:fld>
            <a:endParaRPr lang="en-US"/>
          </a:p>
        </p:txBody>
      </p:sp>
    </p:spTree>
    <p:extLst>
      <p:ext uri="{BB962C8B-B14F-4D97-AF65-F5344CB8AC3E}">
        <p14:creationId xmlns:p14="http://schemas.microsoft.com/office/powerpoint/2010/main" val="1140464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B3F6DE-40FC-5E41-97D1-44E63CF88BF8}"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A08F3-25C4-FE4B-AFFA-8C380B190E4B}" type="slidenum">
              <a:rPr lang="en-US" smtClean="0"/>
              <a:t>‹#›</a:t>
            </a:fld>
            <a:endParaRPr lang="en-US"/>
          </a:p>
        </p:txBody>
      </p:sp>
    </p:spTree>
    <p:extLst>
      <p:ext uri="{BB962C8B-B14F-4D97-AF65-F5344CB8AC3E}">
        <p14:creationId xmlns:p14="http://schemas.microsoft.com/office/powerpoint/2010/main" val="8721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B3F6DE-40FC-5E41-97D1-44E63CF88BF8}"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A08F3-25C4-FE4B-AFFA-8C380B190E4B}" type="slidenum">
              <a:rPr lang="en-US" smtClean="0"/>
              <a:t>‹#›</a:t>
            </a:fld>
            <a:endParaRPr lang="en-US"/>
          </a:p>
        </p:txBody>
      </p:sp>
    </p:spTree>
    <p:extLst>
      <p:ext uri="{BB962C8B-B14F-4D97-AF65-F5344CB8AC3E}">
        <p14:creationId xmlns:p14="http://schemas.microsoft.com/office/powerpoint/2010/main" val="2651284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B3F6DE-40FC-5E41-97D1-44E63CF88BF8}" type="datetimeFigureOut">
              <a:rPr lang="en-US" smtClean="0"/>
              <a:t>7/8/22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EA08F3-25C4-FE4B-AFFA-8C380B190E4B}" type="slidenum">
              <a:rPr lang="en-US" smtClean="0"/>
              <a:t>‹#›</a:t>
            </a:fld>
            <a:endParaRPr lang="en-US"/>
          </a:p>
        </p:txBody>
      </p:sp>
    </p:spTree>
    <p:extLst>
      <p:ext uri="{BB962C8B-B14F-4D97-AF65-F5344CB8AC3E}">
        <p14:creationId xmlns:p14="http://schemas.microsoft.com/office/powerpoint/2010/main" val="4234680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B3F6DE-40FC-5E41-97D1-44E63CF88BF8}" type="datetimeFigureOut">
              <a:rPr lang="en-US" smtClean="0"/>
              <a:t>7/8/22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EA08F3-25C4-FE4B-AFFA-8C380B190E4B}" type="slidenum">
              <a:rPr lang="en-US" smtClean="0"/>
              <a:t>‹#›</a:t>
            </a:fld>
            <a:endParaRPr lang="en-US"/>
          </a:p>
        </p:txBody>
      </p:sp>
    </p:spTree>
    <p:extLst>
      <p:ext uri="{BB962C8B-B14F-4D97-AF65-F5344CB8AC3E}">
        <p14:creationId xmlns:p14="http://schemas.microsoft.com/office/powerpoint/2010/main" val="189886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B3F6DE-40FC-5E41-97D1-44E63CF88BF8}" type="datetimeFigureOut">
              <a:rPr lang="en-US" smtClean="0"/>
              <a:t>7/8/22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EA08F3-25C4-FE4B-AFFA-8C380B190E4B}" type="slidenum">
              <a:rPr lang="en-US" smtClean="0"/>
              <a:t>‹#›</a:t>
            </a:fld>
            <a:endParaRPr lang="en-US"/>
          </a:p>
        </p:txBody>
      </p:sp>
    </p:spTree>
    <p:extLst>
      <p:ext uri="{BB962C8B-B14F-4D97-AF65-F5344CB8AC3E}">
        <p14:creationId xmlns:p14="http://schemas.microsoft.com/office/powerpoint/2010/main" val="1941400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B3F6DE-40FC-5E41-97D1-44E63CF88BF8}" type="datetimeFigureOut">
              <a:rPr lang="en-US" smtClean="0"/>
              <a:t>7/8/22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EA08F3-25C4-FE4B-AFFA-8C380B190E4B}" type="slidenum">
              <a:rPr lang="en-US" smtClean="0"/>
              <a:t>‹#›</a:t>
            </a:fld>
            <a:endParaRPr lang="en-US"/>
          </a:p>
        </p:txBody>
      </p:sp>
    </p:spTree>
    <p:extLst>
      <p:ext uri="{BB962C8B-B14F-4D97-AF65-F5344CB8AC3E}">
        <p14:creationId xmlns:p14="http://schemas.microsoft.com/office/powerpoint/2010/main" val="3375279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B3F6DE-40FC-5E41-97D1-44E63CF88BF8}" type="datetimeFigureOut">
              <a:rPr lang="en-US" smtClean="0"/>
              <a:t>7/8/22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EA08F3-25C4-FE4B-AFFA-8C380B190E4B}" type="slidenum">
              <a:rPr lang="en-US" smtClean="0"/>
              <a:t>‹#›</a:t>
            </a:fld>
            <a:endParaRPr lang="en-US"/>
          </a:p>
        </p:txBody>
      </p:sp>
    </p:spTree>
    <p:extLst>
      <p:ext uri="{BB962C8B-B14F-4D97-AF65-F5344CB8AC3E}">
        <p14:creationId xmlns:p14="http://schemas.microsoft.com/office/powerpoint/2010/main" val="1445196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B3F6DE-40FC-5E41-97D1-44E63CF88BF8}" type="datetimeFigureOut">
              <a:rPr lang="en-US" smtClean="0"/>
              <a:t>7/8/22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EA08F3-25C4-FE4B-AFFA-8C380B190E4B}" type="slidenum">
              <a:rPr lang="en-US" smtClean="0"/>
              <a:t>‹#›</a:t>
            </a:fld>
            <a:endParaRPr lang="en-US"/>
          </a:p>
        </p:txBody>
      </p:sp>
    </p:spTree>
    <p:extLst>
      <p:ext uri="{BB962C8B-B14F-4D97-AF65-F5344CB8AC3E}">
        <p14:creationId xmlns:p14="http://schemas.microsoft.com/office/powerpoint/2010/main" val="1986268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B3F6DE-40FC-5E41-97D1-44E63CF88BF8}"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A08F3-25C4-FE4B-AFFA-8C380B190E4B}" type="slidenum">
              <a:rPr lang="en-US" smtClean="0"/>
              <a:t>‹#›</a:t>
            </a:fld>
            <a:endParaRPr lang="en-US"/>
          </a:p>
        </p:txBody>
      </p:sp>
    </p:spTree>
    <p:extLst>
      <p:ext uri="{BB962C8B-B14F-4D97-AF65-F5344CB8AC3E}">
        <p14:creationId xmlns:p14="http://schemas.microsoft.com/office/powerpoint/2010/main" val="736087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B3F6DE-40FC-5E41-97D1-44E63CF88BF8}" type="datetimeFigureOut">
              <a:rPr lang="en-US" smtClean="0"/>
              <a:t>7/8/22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EA08F3-25C4-FE4B-AFFA-8C380B190E4B}" type="slidenum">
              <a:rPr lang="en-US" smtClean="0"/>
              <a:t>‹#›</a:t>
            </a:fld>
            <a:endParaRPr lang="en-US"/>
          </a:p>
        </p:txBody>
      </p:sp>
    </p:spTree>
    <p:extLst>
      <p:ext uri="{BB962C8B-B14F-4D97-AF65-F5344CB8AC3E}">
        <p14:creationId xmlns:p14="http://schemas.microsoft.com/office/powerpoint/2010/main" val="77103857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B3F6DE-40FC-5E41-97D1-44E63CF88BF8}" type="datetimeFigureOut">
              <a:rPr lang="en-US" smtClean="0"/>
              <a:t>7/8/22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EA08F3-25C4-FE4B-AFFA-8C380B190E4B}" type="slidenum">
              <a:rPr lang="en-US" smtClean="0"/>
              <a:t>‹#›</a:t>
            </a:fld>
            <a:endParaRPr lang="en-US"/>
          </a:p>
        </p:txBody>
      </p:sp>
    </p:spTree>
    <p:extLst>
      <p:ext uri="{BB962C8B-B14F-4D97-AF65-F5344CB8AC3E}">
        <p14:creationId xmlns:p14="http://schemas.microsoft.com/office/powerpoint/2010/main" val="336362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Sleep and Memory </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494667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Consolidation</a:t>
            </a:r>
            <a:endParaRPr lang="en-US" dirty="0"/>
          </a:p>
        </p:txBody>
      </p:sp>
      <p:sp>
        <p:nvSpPr>
          <p:cNvPr id="3" name="Content Placeholder 2"/>
          <p:cNvSpPr>
            <a:spLocks noGrp="1"/>
          </p:cNvSpPr>
          <p:nvPr>
            <p:ph idx="1"/>
          </p:nvPr>
        </p:nvSpPr>
        <p:spPr/>
        <p:txBody>
          <a:bodyPr>
            <a:normAutofit/>
          </a:bodyPr>
          <a:lstStyle/>
          <a:p>
            <a:pPr marL="0" indent="0">
              <a:buNone/>
            </a:pPr>
            <a:r>
              <a:rPr lang="en-US" sz="2400" dirty="0" smtClean="0"/>
              <a:t>Shakespeare, long ago, was on to something regarding what happens when one falls asleep:</a:t>
            </a:r>
          </a:p>
          <a:p>
            <a:pPr marL="0" indent="0">
              <a:buNone/>
            </a:pPr>
            <a:r>
              <a:rPr lang="en-US" sz="2400" i="1" dirty="0" smtClean="0"/>
              <a:t>But then begins a journey in my head</a:t>
            </a:r>
            <a:br>
              <a:rPr lang="en-US" sz="2400" i="1" dirty="0" smtClean="0"/>
            </a:br>
            <a:r>
              <a:rPr lang="en-US" sz="2400" i="1" dirty="0" smtClean="0"/>
              <a:t>To work my mind, when body’s work’s expired…</a:t>
            </a:r>
          </a:p>
          <a:p>
            <a:pPr marL="0" indent="0">
              <a:buNone/>
            </a:pPr>
            <a:r>
              <a:rPr lang="en-US" sz="1500" dirty="0" smtClean="0"/>
              <a:t>From Sonnet 27</a:t>
            </a:r>
          </a:p>
          <a:p>
            <a:pPr marL="0" indent="0">
              <a:buNone/>
            </a:pPr>
            <a:endParaRPr lang="en-US" dirty="0" smtClean="0"/>
          </a:p>
          <a:p>
            <a:pPr marL="0" indent="0">
              <a:buNone/>
            </a:pPr>
            <a:endParaRPr lang="en-US" dirty="0"/>
          </a:p>
          <a:p>
            <a:pPr marL="0" indent="0">
              <a:buNone/>
            </a:pPr>
            <a:endParaRPr lang="en-US" dirty="0"/>
          </a:p>
        </p:txBody>
      </p:sp>
      <p:sp>
        <p:nvSpPr>
          <p:cNvPr id="5" name="TextBox 4"/>
          <p:cNvSpPr txBox="1"/>
          <p:nvPr/>
        </p:nvSpPr>
        <p:spPr>
          <a:xfrm>
            <a:off x="457200" y="3441700"/>
            <a:ext cx="5867400" cy="3693319"/>
          </a:xfrm>
          <a:prstGeom prst="rect">
            <a:avLst/>
          </a:prstGeom>
          <a:noFill/>
        </p:spPr>
        <p:txBody>
          <a:bodyPr wrap="square" rtlCol="0">
            <a:spAutoFit/>
          </a:bodyPr>
          <a:lstStyle/>
          <a:p>
            <a:r>
              <a:rPr lang="en-US" sz="2400" dirty="0" smtClean="0"/>
              <a:t>A prevalent theory of why we sleep is to aid  </a:t>
            </a:r>
            <a:r>
              <a:rPr lang="en-US" sz="2400" dirty="0" smtClean="0">
                <a:solidFill>
                  <a:srgbClr val="FF0000"/>
                </a:solidFill>
              </a:rPr>
              <a:t>memory consolidation</a:t>
            </a:r>
            <a:r>
              <a:rPr lang="en-US" sz="2400" dirty="0" smtClean="0"/>
              <a:t>. That is, a sleeping brain revisits a day’s experiences and “facts” to sort, sift and make a final version to be solidified as a long term memory. The brain massages and stores information during sleep. It is hypothesized that memory consolidation, learning, enabled </a:t>
            </a:r>
            <a:r>
              <a:rPr lang="en-US" sz="2400" i="1" dirty="0" smtClean="0"/>
              <a:t>Homo sapiens </a:t>
            </a:r>
            <a:r>
              <a:rPr lang="en-US" sz="2400" dirty="0" smtClean="0"/>
              <a:t>to exploit and utilize its environment.</a:t>
            </a:r>
          </a:p>
          <a:p>
            <a:endParaRPr lang="en-US" dirty="0"/>
          </a:p>
        </p:txBody>
      </p:sp>
      <p:pic>
        <p:nvPicPr>
          <p:cNvPr id="7" name="Picture 6" descr="shakespea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4800" y="2960132"/>
            <a:ext cx="2032000" cy="2032000"/>
          </a:xfrm>
          <a:prstGeom prst="rect">
            <a:avLst/>
          </a:prstGeom>
        </p:spPr>
      </p:pic>
    </p:spTree>
    <p:extLst>
      <p:ext uri="{BB962C8B-B14F-4D97-AF65-F5344CB8AC3E}">
        <p14:creationId xmlns:p14="http://schemas.microsoft.com/office/powerpoint/2010/main" val="532223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Memory?</a:t>
            </a:r>
            <a:br>
              <a:rPr lang="en-US" dirty="0" smtClean="0"/>
            </a:br>
            <a:r>
              <a:rPr lang="en-US" dirty="0" smtClean="0"/>
              <a:t>Short Term</a:t>
            </a:r>
            <a:br>
              <a:rPr lang="en-US" dirty="0" smtClean="0"/>
            </a:br>
            <a:endParaRPr lang="en-US" dirty="0"/>
          </a:p>
        </p:txBody>
      </p:sp>
      <p:sp>
        <p:nvSpPr>
          <p:cNvPr id="3" name="Content Placeholder 2"/>
          <p:cNvSpPr>
            <a:spLocks noGrp="1"/>
          </p:cNvSpPr>
          <p:nvPr>
            <p:ph sz="half" idx="1"/>
          </p:nvPr>
        </p:nvSpPr>
        <p:spPr/>
        <p:txBody>
          <a:bodyPr>
            <a:normAutofit fontScale="92500" lnSpcReduction="10000"/>
          </a:bodyPr>
          <a:lstStyle/>
          <a:p>
            <a:pPr marL="0" indent="0">
              <a:buNone/>
            </a:pPr>
            <a:r>
              <a:rPr lang="en-US" dirty="0" smtClean="0">
                <a:solidFill>
                  <a:srgbClr val="FF0000"/>
                </a:solidFill>
              </a:rPr>
              <a:t>Short term memory </a:t>
            </a:r>
            <a:r>
              <a:rPr lang="en-US" dirty="0" smtClean="0"/>
              <a:t>persists for seconds or minutes. It is not retrievable.  Have you forgotten a name or address after first hearing it?  That is short term memory. Dory, from </a:t>
            </a:r>
            <a:r>
              <a:rPr lang="en-US" i="1" dirty="0" smtClean="0"/>
              <a:t>Finding </a:t>
            </a:r>
            <a:r>
              <a:rPr lang="en-US" i="1" dirty="0" err="1" smtClean="0"/>
              <a:t>Nemo</a:t>
            </a:r>
            <a:r>
              <a:rPr lang="en-US" dirty="0" smtClean="0"/>
              <a:t>, was famous for forgetting information within minutes of obtaining it. She was unable to transfer that info to </a:t>
            </a:r>
            <a:r>
              <a:rPr lang="en-US" dirty="0" smtClean="0">
                <a:solidFill>
                  <a:srgbClr val="FF0000"/>
                </a:solidFill>
              </a:rPr>
              <a:t>long term memory</a:t>
            </a:r>
            <a:r>
              <a:rPr lang="en-US" dirty="0" smtClean="0"/>
              <a:t>.  </a:t>
            </a:r>
          </a:p>
        </p:txBody>
      </p:sp>
      <p:pic>
        <p:nvPicPr>
          <p:cNvPr id="5" name="Content Placeholder 4" descr="Dory.jpg"/>
          <p:cNvPicPr>
            <a:picLocks noGrp="1" noChangeAspect="1"/>
          </p:cNvPicPr>
          <p:nvPr>
            <p:ph sz="half" idx="2"/>
          </p:nvPr>
        </p:nvPicPr>
        <p:blipFill>
          <a:blip r:embed="rId3">
            <a:extLst>
              <a:ext uri="{28A0092B-C50C-407E-A947-70E740481C1C}">
                <a14:useLocalDpi xmlns:a14="http://schemas.microsoft.com/office/drawing/2010/main" val="0"/>
              </a:ext>
            </a:extLst>
          </a:blip>
          <a:srcRect t="-39717" b="-39717"/>
          <a:stretch>
            <a:fillRect/>
          </a:stretch>
        </p:blipFill>
        <p:spPr/>
      </p:pic>
    </p:spTree>
    <p:extLst>
      <p:ext uri="{BB962C8B-B14F-4D97-AF65-F5344CB8AC3E}">
        <p14:creationId xmlns:p14="http://schemas.microsoft.com/office/powerpoint/2010/main" val="1950794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Memory?</a:t>
            </a:r>
            <a:br>
              <a:rPr lang="en-US" dirty="0" smtClean="0"/>
            </a:br>
            <a:r>
              <a:rPr lang="en-US" dirty="0" smtClean="0"/>
              <a:t>Long Term</a:t>
            </a:r>
            <a:endParaRPr lang="en-US" dirty="0"/>
          </a:p>
        </p:txBody>
      </p:sp>
      <p:sp>
        <p:nvSpPr>
          <p:cNvPr id="3" name="Content Placeholder 2"/>
          <p:cNvSpPr>
            <a:spLocks noGrp="1"/>
          </p:cNvSpPr>
          <p:nvPr>
            <p:ph sz="half" idx="1"/>
          </p:nvPr>
        </p:nvSpPr>
        <p:spPr/>
        <p:txBody>
          <a:bodyPr>
            <a:normAutofit lnSpcReduction="10000"/>
          </a:bodyPr>
          <a:lstStyle/>
          <a:p>
            <a:pPr marL="0" indent="0">
              <a:buNone/>
            </a:pPr>
            <a:r>
              <a:rPr lang="en-US" dirty="0" smtClean="0">
                <a:solidFill>
                  <a:srgbClr val="FF0000"/>
                </a:solidFill>
              </a:rPr>
              <a:t>Long term memories </a:t>
            </a:r>
            <a:r>
              <a:rPr lang="en-US" dirty="0" smtClean="0"/>
              <a:t>are those that are organized and stored more or less permanently. They become consolidated. How permanent these are depends on their importance and how much they are practiced or relived.</a:t>
            </a:r>
            <a:endParaRPr lang="en-US" dirty="0"/>
          </a:p>
        </p:txBody>
      </p:sp>
      <p:sp>
        <p:nvSpPr>
          <p:cNvPr id="4" name="Content Placeholder 3"/>
          <p:cNvSpPr>
            <a:spLocks noGrp="1"/>
          </p:cNvSpPr>
          <p:nvPr>
            <p:ph sz="half" idx="2"/>
          </p:nvPr>
        </p:nvSpPr>
        <p:spPr/>
        <p:txBody>
          <a:bodyPr>
            <a:normAutofit lnSpcReduction="10000"/>
          </a:bodyPr>
          <a:lstStyle/>
          <a:p>
            <a:pPr marL="0" indent="0">
              <a:buNone/>
            </a:pPr>
            <a:r>
              <a:rPr lang="en-US" dirty="0" smtClean="0"/>
              <a:t>They can be classified as:</a:t>
            </a:r>
            <a:br>
              <a:rPr lang="en-US" dirty="0" smtClean="0"/>
            </a:br>
            <a:r>
              <a:rPr lang="en-US" dirty="0" smtClean="0">
                <a:solidFill>
                  <a:srgbClr val="FF0000"/>
                </a:solidFill>
              </a:rPr>
              <a:t>Semantic</a:t>
            </a:r>
            <a:r>
              <a:rPr lang="en-US" dirty="0" smtClean="0"/>
              <a:t>: “book learning”  “facts” </a:t>
            </a:r>
            <a:r>
              <a:rPr lang="mr-IN" dirty="0" smtClean="0"/>
              <a:t>–</a:t>
            </a:r>
            <a:r>
              <a:rPr lang="en-US" dirty="0" smtClean="0"/>
              <a:t> knowledge gained through the senses</a:t>
            </a:r>
          </a:p>
          <a:p>
            <a:pPr marL="0" indent="0">
              <a:buNone/>
            </a:pPr>
            <a:r>
              <a:rPr lang="en-US" dirty="0" smtClean="0">
                <a:solidFill>
                  <a:srgbClr val="FF0000"/>
                </a:solidFill>
              </a:rPr>
              <a:t>Episodic</a:t>
            </a:r>
            <a:r>
              <a:rPr lang="en-US" dirty="0" smtClean="0"/>
              <a:t>: the movie of your life (not terribly reliable)</a:t>
            </a:r>
          </a:p>
          <a:p>
            <a:pPr marL="0" indent="0">
              <a:buNone/>
            </a:pPr>
            <a:r>
              <a:rPr lang="en-US" dirty="0" smtClean="0">
                <a:solidFill>
                  <a:srgbClr val="FF0000"/>
                </a:solidFill>
              </a:rPr>
              <a:t>Implicit</a:t>
            </a:r>
            <a:r>
              <a:rPr lang="en-US" dirty="0" smtClean="0"/>
              <a:t>: “muscle memory” </a:t>
            </a:r>
            <a:r>
              <a:rPr lang="mr-IN" dirty="0" smtClean="0"/>
              <a:t>–</a:t>
            </a:r>
            <a:r>
              <a:rPr lang="en-US" dirty="0" smtClean="0"/>
              <a:t> how to ride a bike, jump rope, drive a tractor, swing a bat</a:t>
            </a:r>
            <a:endParaRPr lang="en-US" dirty="0"/>
          </a:p>
        </p:txBody>
      </p:sp>
    </p:spTree>
    <p:extLst>
      <p:ext uri="{BB962C8B-B14F-4D97-AF65-F5344CB8AC3E}">
        <p14:creationId xmlns:p14="http://schemas.microsoft.com/office/powerpoint/2010/main" val="3671545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Memory</a:t>
            </a:r>
            <a:br>
              <a:rPr lang="en-US" dirty="0" smtClean="0"/>
            </a:br>
            <a:r>
              <a:rPr lang="en-US" dirty="0" smtClean="0"/>
              <a:t>Key Brain Structures</a:t>
            </a:r>
            <a:endParaRPr lang="en-US" dirty="0"/>
          </a:p>
        </p:txBody>
      </p:sp>
      <p:sp>
        <p:nvSpPr>
          <p:cNvPr id="4" name="Content Placeholder 3"/>
          <p:cNvSpPr>
            <a:spLocks noGrp="1"/>
          </p:cNvSpPr>
          <p:nvPr>
            <p:ph sz="half" idx="1"/>
          </p:nvPr>
        </p:nvSpPr>
        <p:spPr/>
        <p:txBody>
          <a:bodyPr>
            <a:normAutofit fontScale="85000" lnSpcReduction="10000"/>
          </a:bodyPr>
          <a:lstStyle/>
          <a:p>
            <a:pPr marL="0" indent="0">
              <a:buNone/>
            </a:pPr>
            <a:r>
              <a:rPr lang="en-US" dirty="0" smtClean="0"/>
              <a:t>Long term memories are defined by sensory information being encoded, stored  and retrievable.</a:t>
            </a:r>
          </a:p>
          <a:p>
            <a:pPr marL="0" indent="0">
              <a:buNone/>
            </a:pPr>
            <a:r>
              <a:rPr lang="en-US" dirty="0">
                <a:solidFill>
                  <a:srgbClr val="FF0000"/>
                </a:solidFill>
              </a:rPr>
              <a:t>Encoding</a:t>
            </a:r>
            <a:r>
              <a:rPr lang="en-US" dirty="0"/>
              <a:t> is converting sensory input to a form that can be stored in the brain</a:t>
            </a:r>
            <a:r>
              <a:rPr lang="en-US" dirty="0" smtClean="0"/>
              <a:t>.</a:t>
            </a:r>
          </a:p>
          <a:p>
            <a:pPr marL="0" indent="0">
              <a:buNone/>
            </a:pPr>
            <a:r>
              <a:rPr lang="en-US" dirty="0"/>
              <a:t>The </a:t>
            </a:r>
            <a:r>
              <a:rPr lang="en-US" dirty="0" smtClean="0">
                <a:solidFill>
                  <a:srgbClr val="FF0000"/>
                </a:solidFill>
              </a:rPr>
              <a:t>hippocampus</a:t>
            </a:r>
            <a:r>
              <a:rPr lang="en-US" dirty="0" smtClean="0"/>
              <a:t>, in the temporal lobe, </a:t>
            </a:r>
            <a:r>
              <a:rPr lang="en-US" dirty="0"/>
              <a:t>“decides” which </a:t>
            </a:r>
            <a:r>
              <a:rPr lang="en-US" dirty="0" smtClean="0"/>
              <a:t>inputs from the </a:t>
            </a:r>
            <a:r>
              <a:rPr lang="en-US" dirty="0" smtClean="0">
                <a:solidFill>
                  <a:srgbClr val="FF0000"/>
                </a:solidFill>
              </a:rPr>
              <a:t>thalamus</a:t>
            </a:r>
            <a:r>
              <a:rPr lang="en-US" dirty="0" smtClean="0"/>
              <a:t> </a:t>
            </a:r>
            <a:r>
              <a:rPr lang="en-US" dirty="0"/>
              <a:t>should be “forwarded” on  to other parts of the </a:t>
            </a:r>
            <a:r>
              <a:rPr lang="en-US" dirty="0" smtClean="0"/>
              <a:t>brain. </a:t>
            </a:r>
            <a:endParaRPr lang="en-US" dirty="0"/>
          </a:p>
        </p:txBody>
      </p:sp>
      <p:sp>
        <p:nvSpPr>
          <p:cNvPr id="5" name="Content Placeholder 4"/>
          <p:cNvSpPr>
            <a:spLocks noGrp="1"/>
          </p:cNvSpPr>
          <p:nvPr>
            <p:ph sz="half" idx="2"/>
          </p:nvPr>
        </p:nvSpPr>
        <p:spPr/>
        <p:txBody>
          <a:bodyPr>
            <a:normAutofit fontScale="85000" lnSpcReduction="10000"/>
          </a:bodyPr>
          <a:lstStyle/>
          <a:p>
            <a:pPr marL="0" indent="0">
              <a:buNone/>
            </a:pPr>
            <a:r>
              <a:rPr lang="en-US" dirty="0" smtClean="0"/>
              <a:t>The </a:t>
            </a:r>
            <a:r>
              <a:rPr lang="en-US" dirty="0" smtClean="0">
                <a:solidFill>
                  <a:srgbClr val="FF0000"/>
                </a:solidFill>
              </a:rPr>
              <a:t>prefrontal cortex </a:t>
            </a:r>
            <a:r>
              <a:rPr lang="en-US" dirty="0" smtClean="0"/>
              <a:t>serves as a store for short term and  working memory. It is the next “stop” after information leaves the hippocampus.</a:t>
            </a:r>
          </a:p>
          <a:p>
            <a:pPr marL="0" indent="0">
              <a:buNone/>
            </a:pPr>
            <a:r>
              <a:rPr lang="en-US" dirty="0" smtClean="0"/>
              <a:t>Although other brain structures are involved, of special importance are the </a:t>
            </a:r>
            <a:r>
              <a:rPr lang="en-US" dirty="0" smtClean="0">
                <a:solidFill>
                  <a:srgbClr val="FF0000"/>
                </a:solidFill>
              </a:rPr>
              <a:t>amygdala</a:t>
            </a:r>
            <a:r>
              <a:rPr lang="en-US" dirty="0" smtClean="0"/>
              <a:t>, paired structures in the temporal lobe, important for processing information that has an emotional context. </a:t>
            </a:r>
            <a:endParaRPr lang="en-US" dirty="0"/>
          </a:p>
        </p:txBody>
      </p:sp>
    </p:spTree>
    <p:extLst>
      <p:ext uri="{BB962C8B-B14F-4D97-AF65-F5344CB8AC3E}">
        <p14:creationId xmlns:p14="http://schemas.microsoft.com/office/powerpoint/2010/main" val="1307434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Short Term Memory</a:t>
            </a:r>
            <a:br>
              <a:rPr lang="en-US" dirty="0" smtClean="0"/>
            </a:br>
            <a:r>
              <a:rPr lang="en-US" dirty="0" smtClean="0"/>
              <a:t>The hippocampus</a:t>
            </a:r>
            <a:endParaRPr lang="en-US" dirty="0"/>
          </a:p>
        </p:txBody>
      </p:sp>
      <p:sp>
        <p:nvSpPr>
          <p:cNvPr id="3" name="Content Placeholder 2"/>
          <p:cNvSpPr>
            <a:spLocks noGrp="1"/>
          </p:cNvSpPr>
          <p:nvPr>
            <p:ph sz="half" idx="1"/>
          </p:nvPr>
        </p:nvSpPr>
        <p:spPr/>
        <p:txBody>
          <a:bodyPr>
            <a:normAutofit fontScale="85000" lnSpcReduction="10000"/>
          </a:bodyPr>
          <a:lstStyle/>
          <a:p>
            <a:pPr marL="0" indent="0">
              <a:buNone/>
            </a:pPr>
            <a:r>
              <a:rPr lang="en-US" dirty="0" smtClean="0"/>
              <a:t>Sensory information passes through the thalamus. Processing this information  to form memories begins in a region of the brain known as the </a:t>
            </a:r>
            <a:r>
              <a:rPr lang="en-US" dirty="0" smtClean="0">
                <a:solidFill>
                  <a:srgbClr val="FF0000"/>
                </a:solidFill>
              </a:rPr>
              <a:t>hippocampus</a:t>
            </a:r>
            <a:r>
              <a:rPr lang="en-US" dirty="0" smtClean="0"/>
              <a:t>. If injury results in its loss, the sufferer can’t learn anything new, but long-term memories persist. The prefrontal cortex plays a role in this analysis. Long term memories are stored in regions of the cerebral cortex.</a:t>
            </a:r>
            <a:endParaRPr lang="en-US" dirty="0"/>
          </a:p>
        </p:txBody>
      </p:sp>
      <p:pic>
        <p:nvPicPr>
          <p:cNvPr id="5" name="Content Placeholder 4" descr="hippocampus.png"/>
          <p:cNvPicPr>
            <a:picLocks noGrp="1" noChangeAspect="1"/>
          </p:cNvPicPr>
          <p:nvPr>
            <p:ph sz="half" idx="2"/>
          </p:nvPr>
        </p:nvPicPr>
        <p:blipFill>
          <a:blip r:embed="rId3">
            <a:extLst>
              <a:ext uri="{28A0092B-C50C-407E-A947-70E740481C1C}">
                <a14:useLocalDpi xmlns:a14="http://schemas.microsoft.com/office/drawing/2010/main" val="0"/>
              </a:ext>
            </a:extLst>
          </a:blip>
          <a:srcRect t="-16997" b="-16997"/>
          <a:stretch>
            <a:fillRect/>
          </a:stretch>
        </p:blipFill>
        <p:spPr>
          <a:xfrm>
            <a:off x="4648200" y="1104900"/>
            <a:ext cx="4038600" cy="4525963"/>
          </a:xfrm>
        </p:spPr>
      </p:pic>
      <p:sp>
        <p:nvSpPr>
          <p:cNvPr id="6" name="TextBox 5"/>
          <p:cNvSpPr txBox="1"/>
          <p:nvPr/>
        </p:nvSpPr>
        <p:spPr>
          <a:xfrm>
            <a:off x="5054600" y="5097463"/>
            <a:ext cx="3289300" cy="1569660"/>
          </a:xfrm>
          <a:prstGeom prst="rect">
            <a:avLst/>
          </a:prstGeom>
          <a:noFill/>
        </p:spPr>
        <p:txBody>
          <a:bodyPr wrap="square" rtlCol="0">
            <a:spAutoFit/>
          </a:bodyPr>
          <a:lstStyle/>
          <a:p>
            <a:r>
              <a:rPr lang="en-US" sz="2400" dirty="0" smtClean="0"/>
              <a:t>The hippocampus is shown as “lit up”. It resides in the medial temporal lobe.</a:t>
            </a:r>
            <a:endParaRPr lang="en-US" sz="2400" dirty="0"/>
          </a:p>
        </p:txBody>
      </p:sp>
    </p:spTree>
    <p:extLst>
      <p:ext uri="{BB962C8B-B14F-4D97-AF65-F5344CB8AC3E}">
        <p14:creationId xmlns:p14="http://schemas.microsoft.com/office/powerpoint/2010/main" val="3003891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Storage</a:t>
            </a:r>
            <a:endParaRPr lang="en-US" dirty="0"/>
          </a:p>
        </p:txBody>
      </p:sp>
      <p:sp>
        <p:nvSpPr>
          <p:cNvPr id="3" name="Content Placeholder 2"/>
          <p:cNvSpPr>
            <a:spLocks noGrp="1"/>
          </p:cNvSpPr>
          <p:nvPr>
            <p:ph idx="1"/>
          </p:nvPr>
        </p:nvSpPr>
        <p:spPr/>
        <p:txBody>
          <a:bodyPr>
            <a:normAutofit/>
          </a:bodyPr>
          <a:lstStyle/>
          <a:p>
            <a:pPr marL="0" indent="0">
              <a:buNone/>
            </a:pPr>
            <a:r>
              <a:rPr lang="en-US" sz="2400" dirty="0"/>
              <a:t>S</a:t>
            </a:r>
            <a:r>
              <a:rPr lang="en-US" sz="2400" dirty="0" smtClean="0"/>
              <a:t>ensory aspects  (auditory, visual, tactile, etc.) of a </a:t>
            </a:r>
            <a:r>
              <a:rPr lang="en-US" sz="2400" dirty="0" smtClean="0">
                <a:solidFill>
                  <a:srgbClr val="FF0000"/>
                </a:solidFill>
              </a:rPr>
              <a:t>long term memory</a:t>
            </a:r>
            <a:r>
              <a:rPr lang="en-US" sz="2400" dirty="0" smtClean="0"/>
              <a:t> are stored in various parts of the cerebral cortex. These memories can be modified by new </a:t>
            </a:r>
            <a:r>
              <a:rPr lang="en-US" sz="2400" dirty="0"/>
              <a:t> </a:t>
            </a:r>
            <a:r>
              <a:rPr lang="en-US" sz="2400" dirty="0" smtClean="0"/>
              <a:t>input processing and consolidation: aka synaptic plasticity.</a:t>
            </a:r>
            <a:endParaRPr lang="en-US" sz="2400" dirty="0"/>
          </a:p>
        </p:txBody>
      </p:sp>
      <p:pic>
        <p:nvPicPr>
          <p:cNvPr id="5" name="Picture 4" descr="stora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0586" y="3263900"/>
            <a:ext cx="5632313" cy="3594100"/>
          </a:xfrm>
          <a:prstGeom prst="rect">
            <a:avLst/>
          </a:prstGeom>
        </p:spPr>
      </p:pic>
    </p:spTree>
    <p:extLst>
      <p:ext uri="{BB962C8B-B14F-4D97-AF65-F5344CB8AC3E}">
        <p14:creationId xmlns:p14="http://schemas.microsoft.com/office/powerpoint/2010/main" val="3575166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Memories</a:t>
            </a:r>
            <a:br>
              <a:rPr lang="en-US" sz="4000" dirty="0" smtClean="0"/>
            </a:br>
            <a:r>
              <a:rPr lang="en-US" sz="4000" dirty="0" smtClean="0"/>
              <a:t>Synaptic Plasticity</a:t>
            </a:r>
            <a:endParaRPr lang="en-US" sz="4000" dirty="0"/>
          </a:p>
        </p:txBody>
      </p:sp>
      <p:sp>
        <p:nvSpPr>
          <p:cNvPr id="3" name="Content Placeholder 2"/>
          <p:cNvSpPr>
            <a:spLocks noGrp="1"/>
          </p:cNvSpPr>
          <p:nvPr>
            <p:ph idx="1"/>
          </p:nvPr>
        </p:nvSpPr>
        <p:spPr>
          <a:xfrm>
            <a:off x="457200" y="1612900"/>
            <a:ext cx="8229600" cy="4525963"/>
          </a:xfrm>
        </p:spPr>
        <p:txBody>
          <a:bodyPr>
            <a:normAutofit fontScale="85000" lnSpcReduction="20000"/>
          </a:bodyPr>
          <a:lstStyle/>
          <a:p>
            <a:pPr marL="0" indent="0">
              <a:buNone/>
            </a:pPr>
            <a:r>
              <a:rPr lang="en-US" dirty="0" smtClean="0"/>
              <a:t>For sensory inputs (information) to be stored as memories, they are encoded in ways that change neuronal (cellular) structures and relationships.  This is accomplished by a combination of :</a:t>
            </a:r>
          </a:p>
          <a:p>
            <a:r>
              <a:rPr lang="en-US" dirty="0" smtClean="0"/>
              <a:t>Activation of gene expression, leading to new protein synthesis</a:t>
            </a:r>
          </a:p>
          <a:p>
            <a:r>
              <a:rPr lang="en-US" dirty="0" smtClean="0"/>
              <a:t>Modification of existing proteins</a:t>
            </a:r>
          </a:p>
          <a:p>
            <a:r>
              <a:rPr lang="en-US" dirty="0" smtClean="0"/>
              <a:t>Modification or creation of new synapses</a:t>
            </a:r>
          </a:p>
          <a:p>
            <a:pPr marL="0" indent="0">
              <a:buNone/>
            </a:pPr>
            <a:r>
              <a:rPr lang="en-US" dirty="0" smtClean="0"/>
              <a:t>This </a:t>
            </a:r>
            <a:r>
              <a:rPr lang="en-US" dirty="0" smtClean="0">
                <a:solidFill>
                  <a:srgbClr val="FF0000"/>
                </a:solidFill>
              </a:rPr>
              <a:t>synaptic plasticity </a:t>
            </a:r>
            <a:r>
              <a:rPr lang="en-US" dirty="0" smtClean="0"/>
              <a:t>is optimized during </a:t>
            </a:r>
            <a:r>
              <a:rPr lang="en-US" dirty="0" smtClean="0">
                <a:solidFill>
                  <a:srgbClr val="FF0000"/>
                </a:solidFill>
              </a:rPr>
              <a:t>sleep</a:t>
            </a:r>
            <a:r>
              <a:rPr lang="en-US" dirty="0" smtClean="0"/>
              <a:t> when levels of the neurotransmitter acetylcholine, </a:t>
            </a:r>
          </a:p>
          <a:p>
            <a:pPr marL="0" indent="0">
              <a:buNone/>
            </a:pPr>
            <a:r>
              <a:rPr lang="en-US" dirty="0" smtClean="0"/>
              <a:t>associated with wakefulness, are low.</a:t>
            </a:r>
            <a:endParaRPr lang="en-US" dirty="0"/>
          </a:p>
        </p:txBody>
      </p:sp>
    </p:spTree>
    <p:extLst>
      <p:ext uri="{BB962C8B-B14F-4D97-AF65-F5344CB8AC3E}">
        <p14:creationId xmlns:p14="http://schemas.microsoft.com/office/powerpoint/2010/main" val="1754271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Sleep</a:t>
            </a:r>
            <a:br>
              <a:rPr lang="en-US" dirty="0"/>
            </a:br>
            <a:r>
              <a:rPr lang="en-US" dirty="0" smtClean="0"/>
              <a:t>Preparing </a:t>
            </a:r>
            <a:r>
              <a:rPr lang="en-US" dirty="0"/>
              <a:t>the Brain to Store </a:t>
            </a:r>
            <a:r>
              <a:rPr lang="en-US" dirty="0" smtClean="0"/>
              <a:t>Memories</a:t>
            </a:r>
            <a:br>
              <a:rPr lang="en-US" dirty="0" smtClean="0"/>
            </a:br>
            <a:endParaRPr lang="en-US" dirty="0"/>
          </a:p>
        </p:txBody>
      </p:sp>
      <p:sp>
        <p:nvSpPr>
          <p:cNvPr id="3" name="Content Placeholder 2"/>
          <p:cNvSpPr>
            <a:spLocks noGrp="1"/>
          </p:cNvSpPr>
          <p:nvPr>
            <p:ph idx="1"/>
          </p:nvPr>
        </p:nvSpPr>
        <p:spPr/>
        <p:txBody>
          <a:bodyPr>
            <a:normAutofit/>
          </a:bodyPr>
          <a:lstStyle/>
          <a:p>
            <a:pPr marL="0" indent="0">
              <a:buNone/>
            </a:pPr>
            <a:r>
              <a:rPr lang="en-US" sz="2400" dirty="0" smtClean="0"/>
              <a:t>It’s likely that a good night’s sleep </a:t>
            </a:r>
            <a:r>
              <a:rPr lang="en-US" sz="2400" b="1" dirty="0" smtClean="0"/>
              <a:t>prepares</a:t>
            </a:r>
            <a:r>
              <a:rPr lang="en-US" sz="2400" dirty="0" smtClean="0"/>
              <a:t> the brain for learning the next day.  This is accomplished by the transfer of a day’s impressions and facts stored short term in the </a:t>
            </a:r>
            <a:r>
              <a:rPr lang="en-US" sz="2400" dirty="0" smtClean="0">
                <a:solidFill>
                  <a:srgbClr val="FF0000"/>
                </a:solidFill>
              </a:rPr>
              <a:t>hippocampus to eventual long term storage in the cerebral cortex.</a:t>
            </a:r>
            <a:r>
              <a:rPr lang="en-US" sz="2400" dirty="0" smtClean="0"/>
              <a:t>  The hippocampus is “cleared” for new information. Sleep studies show that this transfer is correlated with Sleep Spindles</a:t>
            </a:r>
            <a:r>
              <a:rPr lang="en-US" sz="2400" dirty="0"/>
              <a:t> </a:t>
            </a:r>
            <a:r>
              <a:rPr lang="en-US" sz="2400" dirty="0" smtClean="0"/>
              <a:t>and K Complexes brain activity, that occur in NREM Stage 2 sleep (see </a:t>
            </a:r>
            <a:r>
              <a:rPr lang="en-US" sz="2400" i="1" dirty="0" smtClean="0"/>
              <a:t>Neurobiology</a:t>
            </a:r>
            <a:r>
              <a:rPr lang="en-US" sz="2400" dirty="0" smtClean="0"/>
              <a:t>).</a:t>
            </a:r>
          </a:p>
          <a:p>
            <a:pPr marL="0" indent="0">
              <a:buNone/>
            </a:pPr>
            <a:endParaRPr lang="en-US" sz="2800" dirty="0"/>
          </a:p>
        </p:txBody>
      </p:sp>
      <p:pic>
        <p:nvPicPr>
          <p:cNvPr id="5" name="Picture 4" descr="Screen Shot 2021-07-30 at 1.19.0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3348" y="4544915"/>
            <a:ext cx="3936752" cy="1982885"/>
          </a:xfrm>
          <a:prstGeom prst="rect">
            <a:avLst/>
          </a:prstGeom>
        </p:spPr>
      </p:pic>
    </p:spTree>
    <p:extLst>
      <p:ext uri="{BB962C8B-B14F-4D97-AF65-F5344CB8AC3E}">
        <p14:creationId xmlns:p14="http://schemas.microsoft.com/office/powerpoint/2010/main" val="1373205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Sleep</a:t>
            </a:r>
            <a:br>
              <a:rPr lang="en-US" dirty="0" smtClean="0"/>
            </a:br>
            <a:r>
              <a:rPr lang="en-US" dirty="0" smtClean="0"/>
              <a:t>Consolidating Information</a:t>
            </a:r>
            <a:endParaRPr lang="en-US" dirty="0"/>
          </a:p>
        </p:txBody>
      </p:sp>
      <p:sp>
        <p:nvSpPr>
          <p:cNvPr id="3" name="Content Placeholder 2"/>
          <p:cNvSpPr>
            <a:spLocks noGrp="1"/>
          </p:cNvSpPr>
          <p:nvPr>
            <p:ph sz="half" idx="1"/>
          </p:nvPr>
        </p:nvSpPr>
        <p:spPr/>
        <p:txBody>
          <a:bodyPr>
            <a:normAutofit fontScale="85000" lnSpcReduction="20000"/>
          </a:bodyPr>
          <a:lstStyle/>
          <a:p>
            <a:pPr marL="0" indent="0">
              <a:buNone/>
            </a:pPr>
            <a:r>
              <a:rPr lang="en-US" dirty="0" smtClean="0"/>
              <a:t>Staying up all night studying for a test rarely works for real learning. The best one can do is cough up the information soon after, knowing that it will be elusive. Moreover, a sleep deprived brain can’t really pay attention to new information.</a:t>
            </a:r>
          </a:p>
          <a:p>
            <a:pPr marL="0" indent="0">
              <a:buNone/>
            </a:pPr>
            <a:r>
              <a:rPr lang="en-US" dirty="0" smtClean="0"/>
              <a:t> An interval of sleep allows  information to become retrievable by moving it to more-or-less permanent storage in the cerebral cortex, forming a long-term memory.</a:t>
            </a:r>
          </a:p>
          <a:p>
            <a:pPr marL="0" indent="0">
              <a:buNone/>
            </a:pPr>
            <a:endParaRPr lang="en-US" dirty="0"/>
          </a:p>
        </p:txBody>
      </p:sp>
      <p:pic>
        <p:nvPicPr>
          <p:cNvPr id="5" name="Content Placeholder 4" descr="cram-for-a-test.jpg"/>
          <p:cNvPicPr>
            <a:picLocks noGrp="1" noChangeAspect="1"/>
          </p:cNvPicPr>
          <p:nvPr>
            <p:ph sz="half" idx="2"/>
          </p:nvPr>
        </p:nvPicPr>
        <p:blipFill>
          <a:blip r:embed="rId3">
            <a:extLst>
              <a:ext uri="{28A0092B-C50C-407E-A947-70E740481C1C}">
                <a14:useLocalDpi xmlns:a14="http://schemas.microsoft.com/office/drawing/2010/main" val="0"/>
              </a:ext>
            </a:extLst>
          </a:blip>
          <a:srcRect t="-45490" b="-45490"/>
          <a:stretch>
            <a:fillRect/>
          </a:stretch>
        </p:blipFill>
        <p:spPr/>
      </p:pic>
    </p:spTree>
    <p:extLst>
      <p:ext uri="{BB962C8B-B14F-4D97-AF65-F5344CB8AC3E}">
        <p14:creationId xmlns:p14="http://schemas.microsoft.com/office/powerpoint/2010/main" val="1213425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Does This Happen?</a:t>
            </a:r>
            <a:br>
              <a:rPr lang="en-US" dirty="0" smtClean="0"/>
            </a:br>
            <a:r>
              <a:rPr lang="en-US" dirty="0" smtClean="0"/>
              <a:t>Deep Sleep</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Studies where sleep researchers woke up subjects outfitted with electrodes to monitor brain activity (the subjects did agree to be in the studies!) at various intervals after learning some facts showed that </a:t>
            </a:r>
            <a:r>
              <a:rPr lang="en-US" b="1" dirty="0" smtClean="0"/>
              <a:t>memory consolidation </a:t>
            </a:r>
            <a:r>
              <a:rPr lang="en-US" dirty="0" smtClean="0"/>
              <a:t>was associated with sleep that happens early in the sleep period.  This is when </a:t>
            </a:r>
            <a:r>
              <a:rPr lang="en-US" dirty="0" smtClean="0">
                <a:solidFill>
                  <a:srgbClr val="FF0000"/>
                </a:solidFill>
              </a:rPr>
              <a:t>Stage III NREM sleep, also called deep sleep, also called slow wave sleep, </a:t>
            </a:r>
            <a:r>
              <a:rPr lang="en-US" dirty="0" smtClean="0"/>
              <a:t>was more prominent than REM sleep. These, and MRI studies, confirmed that information was transferred from the hippocampus, where memory is stored short-term to the cortex during Stage III NREM sleep. These together are the physical spaces for memory consolidation. </a:t>
            </a:r>
          </a:p>
        </p:txBody>
      </p:sp>
    </p:spTree>
    <p:extLst>
      <p:ext uri="{BB962C8B-B14F-4D97-AF65-F5344CB8AC3E}">
        <p14:creationId xmlns:p14="http://schemas.microsoft.com/office/powerpoint/2010/main" val="2721869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Emotional Memories</a:t>
            </a:r>
            <a:endParaRPr lang="en-US" dirty="0"/>
          </a:p>
        </p:txBody>
      </p:sp>
      <p:pic>
        <p:nvPicPr>
          <p:cNvPr id="4" name="Content Placeholder 3" descr="Emotional_Memory_fig1.gif"/>
          <p:cNvPicPr>
            <a:picLocks noGrp="1" noChangeAspect="1"/>
          </p:cNvPicPr>
          <p:nvPr>
            <p:ph idx="1"/>
          </p:nvPr>
        </p:nvPicPr>
        <p:blipFill>
          <a:blip r:embed="rId3">
            <a:extLst>
              <a:ext uri="{28A0092B-C50C-407E-A947-70E740481C1C}">
                <a14:useLocalDpi xmlns:a14="http://schemas.microsoft.com/office/drawing/2010/main" val="0"/>
              </a:ext>
            </a:extLst>
          </a:blip>
          <a:srcRect t="230" b="230"/>
          <a:stretch>
            <a:fillRect/>
          </a:stretch>
        </p:blipFill>
        <p:spPr>
          <a:xfrm>
            <a:off x="1968500" y="4025900"/>
            <a:ext cx="4940300" cy="2716975"/>
          </a:xfrm>
        </p:spPr>
      </p:pic>
      <p:sp>
        <p:nvSpPr>
          <p:cNvPr id="6" name="TextBox 5"/>
          <p:cNvSpPr txBox="1"/>
          <p:nvPr/>
        </p:nvSpPr>
        <p:spPr>
          <a:xfrm>
            <a:off x="660400" y="1562100"/>
            <a:ext cx="8026400" cy="1938992"/>
          </a:xfrm>
          <a:prstGeom prst="rect">
            <a:avLst/>
          </a:prstGeom>
          <a:noFill/>
        </p:spPr>
        <p:txBody>
          <a:bodyPr wrap="square" rtlCol="0">
            <a:spAutoFit/>
          </a:bodyPr>
          <a:lstStyle/>
          <a:p>
            <a:r>
              <a:rPr lang="en-US" sz="2000" dirty="0" smtClean="0"/>
              <a:t>Events with which we attach an emotional context rely on sensory input to the thalamus and on to the hippocampus, those structures that lie in the temporal lobe of the brain, and on to the pre-frontal cortex. This knowledge then comes to reside in various parts of the cortex. Thus, we recognize that the memory has an emotional context. The same inputs to the amygdala are encoded as the emotion itself.</a:t>
            </a:r>
            <a:endParaRPr lang="en-US" sz="2000" dirty="0"/>
          </a:p>
        </p:txBody>
      </p:sp>
    </p:spTree>
    <p:extLst>
      <p:ext uri="{BB962C8B-B14F-4D97-AF65-F5344CB8AC3E}">
        <p14:creationId xmlns:p14="http://schemas.microsoft.com/office/powerpoint/2010/main" val="413383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Emotions and Sleep</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t>The </a:t>
            </a:r>
            <a:r>
              <a:rPr lang="en-US" sz="2800" dirty="0" smtClean="0">
                <a:solidFill>
                  <a:srgbClr val="FF0000"/>
                </a:solidFill>
              </a:rPr>
              <a:t>amygdala</a:t>
            </a:r>
            <a:r>
              <a:rPr lang="en-US" sz="2800" dirty="0" smtClean="0"/>
              <a:t> moderates emotions, including anger and the “fight or flight” response in vertebrates. MRI brain scans show that the amygdala of sleep deprived young adults, when shown pictures that elicit strong negative emotions, were way more reactive than those of individuals that got a full night’s sleep. Sleep deprived individuals were also more irritable than the control subjects. </a:t>
            </a:r>
          </a:p>
        </p:txBody>
      </p:sp>
      <p:pic>
        <p:nvPicPr>
          <p:cNvPr id="5" name="Picture 4" descr="amygdal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7000" y="4895850"/>
            <a:ext cx="3657600" cy="1790700"/>
          </a:xfrm>
          <a:prstGeom prst="rect">
            <a:avLst/>
          </a:prstGeom>
        </p:spPr>
      </p:pic>
      <p:sp>
        <p:nvSpPr>
          <p:cNvPr id="6" name="TextBox 5"/>
          <p:cNvSpPr txBox="1"/>
          <p:nvPr/>
        </p:nvSpPr>
        <p:spPr>
          <a:xfrm>
            <a:off x="2997200" y="5321300"/>
            <a:ext cx="2489200" cy="830997"/>
          </a:xfrm>
          <a:prstGeom prst="rect">
            <a:avLst/>
          </a:prstGeom>
          <a:noFill/>
        </p:spPr>
        <p:txBody>
          <a:bodyPr wrap="square" rtlCol="0">
            <a:spAutoFit/>
          </a:bodyPr>
          <a:lstStyle/>
          <a:p>
            <a:r>
              <a:rPr lang="en-US" sz="2400" dirty="0" smtClean="0"/>
              <a:t>The amygdala are shown in red</a:t>
            </a:r>
            <a:endParaRPr lang="en-US" sz="2400" dirty="0"/>
          </a:p>
        </p:txBody>
      </p:sp>
    </p:spTree>
    <p:extLst>
      <p:ext uri="{BB962C8B-B14F-4D97-AF65-F5344CB8AC3E}">
        <p14:creationId xmlns:p14="http://schemas.microsoft.com/office/powerpoint/2010/main" val="2125270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Emotional Memories:</a:t>
            </a:r>
            <a:br>
              <a:rPr lang="en-US" dirty="0" smtClean="0"/>
            </a:br>
            <a:r>
              <a:rPr lang="en-US" dirty="0" smtClean="0"/>
              <a:t>Amygdala and Prefrontal Cortex</a:t>
            </a:r>
            <a:endParaRPr lang="en-US" dirty="0"/>
          </a:p>
        </p:txBody>
      </p:sp>
      <p:sp>
        <p:nvSpPr>
          <p:cNvPr id="3" name="Content Placeholder 2"/>
          <p:cNvSpPr>
            <a:spLocks noGrp="1"/>
          </p:cNvSpPr>
          <p:nvPr>
            <p:ph idx="1"/>
          </p:nvPr>
        </p:nvSpPr>
        <p:spPr/>
        <p:txBody>
          <a:bodyPr/>
          <a:lstStyle/>
          <a:p>
            <a:pPr marL="0" indent="0">
              <a:buNone/>
            </a:pPr>
            <a:r>
              <a:rPr lang="en-US" dirty="0"/>
              <a:t>Key to </a:t>
            </a:r>
            <a:r>
              <a:rPr lang="en-US" dirty="0" smtClean="0"/>
              <a:t>understanding over-reactive amygdala is the </a:t>
            </a:r>
            <a:r>
              <a:rPr lang="en-US" dirty="0"/>
              <a:t>pre-frontal </a:t>
            </a:r>
            <a:r>
              <a:rPr lang="en-US" dirty="0" smtClean="0"/>
              <a:t>cortex. It </a:t>
            </a:r>
            <a:r>
              <a:rPr lang="en-US" dirty="0"/>
              <a:t>acts as a “brake” to the amygdala “gas pedal” to emotional overreaction. This connection deteriorates with loss of sleep.</a:t>
            </a:r>
          </a:p>
          <a:p>
            <a:pPr marL="0" indent="0">
              <a:buNone/>
            </a:pPr>
            <a:endParaRPr lang="en-US" dirty="0"/>
          </a:p>
        </p:txBody>
      </p:sp>
      <p:pic>
        <p:nvPicPr>
          <p:cNvPr id="5" name="Picture 4" descr="prefrontal corte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073524"/>
            <a:ext cx="3886200" cy="2536825"/>
          </a:xfrm>
          <a:prstGeom prst="rect">
            <a:avLst/>
          </a:prstGeom>
        </p:spPr>
      </p:pic>
      <p:sp>
        <p:nvSpPr>
          <p:cNvPr id="6" name="TextBox 5"/>
          <p:cNvSpPr txBox="1"/>
          <p:nvPr/>
        </p:nvSpPr>
        <p:spPr>
          <a:xfrm>
            <a:off x="2870200" y="4749800"/>
            <a:ext cx="1765300" cy="830997"/>
          </a:xfrm>
          <a:prstGeom prst="rect">
            <a:avLst/>
          </a:prstGeom>
          <a:noFill/>
        </p:spPr>
        <p:txBody>
          <a:bodyPr wrap="square" rtlCol="0">
            <a:spAutoFit/>
          </a:bodyPr>
          <a:lstStyle/>
          <a:p>
            <a:r>
              <a:rPr lang="en-US" sz="2400" dirty="0" smtClean="0"/>
              <a:t>Prefrontal cortex </a:t>
            </a:r>
            <a:endParaRPr lang="en-US" sz="2400" dirty="0"/>
          </a:p>
        </p:txBody>
      </p:sp>
    </p:spTree>
    <p:extLst>
      <p:ext uri="{BB962C8B-B14F-4D97-AF65-F5344CB8AC3E}">
        <p14:creationId xmlns:p14="http://schemas.microsoft.com/office/powerpoint/2010/main" val="33182448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462</TotalTime>
  <Words>1131</Words>
  <Application>Microsoft Macintosh PowerPoint</Application>
  <PresentationFormat>On-screen Show (4:3)</PresentationFormat>
  <Paragraphs>68</Paragraphs>
  <Slides>14</Slides>
  <Notes>10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Sleep and Memory </vt:lpstr>
      <vt:lpstr>Memory Consolidation</vt:lpstr>
      <vt:lpstr>What is Memory? Short Term </vt:lpstr>
      <vt:lpstr>What is Memory? Long Term</vt:lpstr>
      <vt:lpstr>Memory Key Brain Structures</vt:lpstr>
      <vt:lpstr>Short Term Memory The hippocampus</vt:lpstr>
      <vt:lpstr>Memory Storage</vt:lpstr>
      <vt:lpstr>Memories Synaptic Plasticity</vt:lpstr>
      <vt:lpstr> Sleep Preparing the Brain to Store Memories </vt:lpstr>
      <vt:lpstr>Sleep Consolidating Information</vt:lpstr>
      <vt:lpstr>How Does This Happen? Deep Sleep</vt:lpstr>
      <vt:lpstr>Emotional Memories</vt:lpstr>
      <vt:lpstr>Emotions and Sleep</vt:lpstr>
      <vt:lpstr>Emotional Memories: Amygdala and Prefrontal Cortex</vt:lpstr>
    </vt:vector>
  </TitlesOfParts>
  <Company>Michigan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 Heal Thyself</dc:title>
  <dc:creator>Merle</dc:creator>
  <cp:lastModifiedBy>Merle</cp:lastModifiedBy>
  <cp:revision>49</cp:revision>
  <dcterms:created xsi:type="dcterms:W3CDTF">2021-08-24T18:38:06Z</dcterms:created>
  <dcterms:modified xsi:type="dcterms:W3CDTF">2022-07-08T19:24:57Z</dcterms:modified>
</cp:coreProperties>
</file>