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65" r:id="rId3"/>
    <p:sldId id="257" r:id="rId4"/>
    <p:sldId id="268" r:id="rId5"/>
    <p:sldId id="258" r:id="rId6"/>
    <p:sldId id="264" r:id="rId7"/>
    <p:sldId id="260" r:id="rId8"/>
    <p:sldId id="261" r:id="rId9"/>
    <p:sldId id="262" r:id="rId10"/>
    <p:sldId id="263" r:id="rId11"/>
    <p:sldId id="266" r:id="rId12"/>
    <p:sldId id="267" r:id="rId13"/>
    <p:sldId id="270" r:id="rId14"/>
    <p:sldId id="271"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632" y="-7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C1C65D-E1BF-2B4E-B637-63774DC3DBE8}" type="datetimeFigureOut">
              <a:rPr lang="en-US" smtClean="0"/>
              <a:t>7/8/22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F7C23D-354E-A944-BB1F-95A242A82F4A}" type="slidenum">
              <a:rPr lang="en-US" smtClean="0"/>
              <a:t>‹#›</a:t>
            </a:fld>
            <a:endParaRPr lang="en-US"/>
          </a:p>
        </p:txBody>
      </p:sp>
    </p:spTree>
    <p:extLst>
      <p:ext uri="{BB962C8B-B14F-4D97-AF65-F5344CB8AC3E}">
        <p14:creationId xmlns:p14="http://schemas.microsoft.com/office/powerpoint/2010/main" val="24674708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a:t>
            </a:r>
            <a:r>
              <a:rPr lang="en-US" baseline="0" dirty="0" err="1" smtClean="0"/>
              <a:t>fashionablymale.net</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2</a:t>
            </a:fld>
            <a:endParaRPr lang="en-US"/>
          </a:p>
        </p:txBody>
      </p:sp>
    </p:spTree>
    <p:extLst>
      <p:ext uri="{BB962C8B-B14F-4D97-AF65-F5344CB8AC3E}">
        <p14:creationId xmlns:p14="http://schemas.microsoft.com/office/powerpoint/2010/main" val="3787466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Image: https://media3.s-nbcnews.com/</a:t>
            </a:r>
            <a:r>
              <a:rPr lang="en-US" dirty="0" err="1" smtClean="0"/>
              <a:t>i</a:t>
            </a:r>
            <a:r>
              <a:rPr lang="en-US" dirty="0" smtClean="0"/>
              <a:t>/</a:t>
            </a:r>
            <a:r>
              <a:rPr lang="en-US" dirty="0" err="1" smtClean="0"/>
              <a:t>newscms</a:t>
            </a:r>
            <a:r>
              <a:rPr lang="en-US" dirty="0" smtClean="0"/>
              <a:t>/2016_05/957926/places-kids-fall-asleep-today-tease-160202_976559c99c0fd87e9d738d88e79219b1.jpg</a:t>
            </a:r>
          </a:p>
          <a:p>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5</a:t>
            </a:fld>
            <a:endParaRPr lang="en-US"/>
          </a:p>
        </p:txBody>
      </p:sp>
    </p:spTree>
    <p:extLst>
      <p:ext uri="{BB962C8B-B14F-4D97-AF65-F5344CB8AC3E}">
        <p14:creationId xmlns:p14="http://schemas.microsoft.com/office/powerpoint/2010/main" val="1571744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www.dreamanity.com</a:t>
            </a:r>
            <a:r>
              <a:rPr lang="en-US" dirty="0" smtClean="0"/>
              <a:t>/</a:t>
            </a:r>
            <a:r>
              <a:rPr lang="en-US" dirty="0" err="1" smtClean="0"/>
              <a:t>wp</a:t>
            </a:r>
            <a:r>
              <a:rPr lang="en-US" dirty="0" smtClean="0"/>
              <a:t>-content/uploads/2011/10/ws_Sleeping_Baby_2560x1600.jpg</a:t>
            </a:r>
          </a:p>
          <a:p>
            <a:r>
              <a:rPr lang="en-US" dirty="0" smtClean="0"/>
              <a:t>Details in</a:t>
            </a:r>
            <a:r>
              <a:rPr lang="en-US" baseline="0" dirty="0" smtClean="0"/>
              <a:t> Walker, Why We Sleep</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7</a:t>
            </a:fld>
            <a:endParaRPr lang="en-US"/>
          </a:p>
        </p:txBody>
      </p:sp>
    </p:spTree>
    <p:extLst>
      <p:ext uri="{BB962C8B-B14F-4D97-AF65-F5344CB8AC3E}">
        <p14:creationId xmlns:p14="http://schemas.microsoft.com/office/powerpoint/2010/main" val="4286998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http://2hy93b3y7wpb45rh9i135ueo.wpengine.netdna-cdn.com/</a:t>
            </a:r>
            <a:r>
              <a:rPr lang="en-US" dirty="0" err="1" smtClean="0"/>
              <a:t>wp</a:t>
            </a:r>
            <a:r>
              <a:rPr lang="en-US" dirty="0" smtClean="0"/>
              <a:t>-content/uploads/2016/02/</a:t>
            </a:r>
            <a:r>
              <a:rPr lang="en-US" dirty="0" err="1" smtClean="0"/>
              <a:t>teenager_boy_sleep_tired_studying_books.jpg</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8</a:t>
            </a:fld>
            <a:endParaRPr lang="en-US"/>
          </a:p>
        </p:txBody>
      </p:sp>
    </p:spTree>
    <p:extLst>
      <p:ext uri="{BB962C8B-B14F-4D97-AF65-F5344CB8AC3E}">
        <p14:creationId xmlns:p14="http://schemas.microsoft.com/office/powerpoint/2010/main" val="3327764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http://</a:t>
            </a:r>
            <a:r>
              <a:rPr lang="en-US" dirty="0" err="1" smtClean="0"/>
              <a:t>www.clipartbest.com</a:t>
            </a:r>
            <a:r>
              <a:rPr lang="en-US" dirty="0" smtClean="0"/>
              <a:t>/</a:t>
            </a:r>
            <a:r>
              <a:rPr lang="en-US" dirty="0" err="1" smtClean="0"/>
              <a:t>cliparts</a:t>
            </a:r>
            <a:r>
              <a:rPr lang="en-US" dirty="0" smtClean="0"/>
              <a:t>/9i4/ok9/9i4ok96eT.jpeg</a:t>
            </a:r>
          </a:p>
          <a:p>
            <a:r>
              <a:rPr lang="en-US" dirty="0" smtClean="0"/>
              <a:t>See https://</a:t>
            </a:r>
            <a:r>
              <a:rPr lang="en-US" dirty="0" err="1" smtClean="0"/>
              <a:t>www.ncbi.nlm.nih.gov</a:t>
            </a:r>
            <a:r>
              <a:rPr lang="en-US" dirty="0" smtClean="0"/>
              <a:t>/books/NBK539845/ for a review of the autonomic</a:t>
            </a:r>
            <a:r>
              <a:rPr lang="en-US" baseline="0" dirty="0" smtClean="0"/>
              <a:t> nervous system.</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9</a:t>
            </a:fld>
            <a:endParaRPr lang="en-US"/>
          </a:p>
        </p:txBody>
      </p:sp>
    </p:spTree>
    <p:extLst>
      <p:ext uri="{BB962C8B-B14F-4D97-AF65-F5344CB8AC3E}">
        <p14:creationId xmlns:p14="http://schemas.microsoft.com/office/powerpoint/2010/main" val="3613346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http://</a:t>
            </a:r>
            <a:r>
              <a:rPr lang="en-US" dirty="0" err="1" smtClean="0"/>
              <a:t>www.lanternaeducation.com</a:t>
            </a:r>
            <a:r>
              <a:rPr lang="en-US" dirty="0" smtClean="0"/>
              <a:t>/</a:t>
            </a:r>
            <a:r>
              <a:rPr lang="en-US" dirty="0" err="1" smtClean="0"/>
              <a:t>wp</a:t>
            </a:r>
            <a:r>
              <a:rPr lang="en-US" dirty="0" smtClean="0"/>
              <a:t>-content/uploads/2018/03/brain-</a:t>
            </a:r>
            <a:r>
              <a:rPr lang="en-US" dirty="0" err="1" smtClean="0"/>
              <a:t>sleeping.jpg</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11</a:t>
            </a:fld>
            <a:endParaRPr lang="en-US"/>
          </a:p>
        </p:txBody>
      </p:sp>
    </p:spTree>
    <p:extLst>
      <p:ext uri="{BB962C8B-B14F-4D97-AF65-F5344CB8AC3E}">
        <p14:creationId xmlns:p14="http://schemas.microsoft.com/office/powerpoint/2010/main" val="2356601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p>
          <a:p>
            <a:r>
              <a:rPr lang="en-US" dirty="0" smtClean="0"/>
              <a:t>https://</a:t>
            </a:r>
            <a:r>
              <a:rPr lang="en-US" dirty="0" err="1" smtClean="0"/>
              <a:t>www.papaleng</a:t>
            </a:r>
            <a:r>
              <a:rPr lang="en-US" dirty="0" smtClean="0"/>
              <a:t>-amazing-</a:t>
            </a:r>
            <a:r>
              <a:rPr lang="en-US" dirty="0" err="1" smtClean="0"/>
              <a:t>animals.com</a:t>
            </a:r>
            <a:r>
              <a:rPr lang="en-US" dirty="0" smtClean="0"/>
              <a:t>/2011/12/cats-amazing-sleep-</a:t>
            </a:r>
            <a:r>
              <a:rPr lang="en-US" dirty="0" err="1" smtClean="0"/>
              <a:t>behaviors.html</a:t>
            </a:r>
            <a:endParaRPr lang="en-US" dirty="0" smtClean="0"/>
          </a:p>
          <a:p>
            <a:endParaRPr lang="en-US" dirty="0" smtClean="0"/>
          </a:p>
          <a:p>
            <a:r>
              <a:rPr lang="en-US" dirty="0" smtClean="0"/>
              <a:t>Cats</a:t>
            </a:r>
            <a:r>
              <a:rPr lang="en-US" baseline="0" dirty="0" smtClean="0"/>
              <a:t> seem to share sleep patterns and responses with humans, including that of REM sleep.</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12</a:t>
            </a:fld>
            <a:endParaRPr lang="en-US"/>
          </a:p>
        </p:txBody>
      </p:sp>
    </p:spTree>
    <p:extLst>
      <p:ext uri="{BB962C8B-B14F-4D97-AF65-F5344CB8AC3E}">
        <p14:creationId xmlns:p14="http://schemas.microsoft.com/office/powerpoint/2010/main" val="4178475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a:t>
            </a:r>
            <a:r>
              <a:rPr lang="en-US" dirty="0" err="1" smtClean="0"/>
              <a:t>mediblurb.com</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13</a:t>
            </a:fld>
            <a:endParaRPr lang="en-US"/>
          </a:p>
        </p:txBody>
      </p:sp>
    </p:spTree>
    <p:extLst>
      <p:ext uri="{BB962C8B-B14F-4D97-AF65-F5344CB8AC3E}">
        <p14:creationId xmlns:p14="http://schemas.microsoft.com/office/powerpoint/2010/main" val="913423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Walker,</a:t>
            </a:r>
            <a:r>
              <a:rPr lang="en-US" baseline="0" dirty="0" smtClean="0"/>
              <a:t> Why We Sleep, p 133 ff.</a:t>
            </a:r>
          </a:p>
          <a:p>
            <a:r>
              <a:rPr lang="en-US" baseline="0" dirty="0" smtClean="0"/>
              <a:t>Image: </a:t>
            </a:r>
            <a:r>
              <a:rPr lang="en-US" baseline="0" dirty="0" err="1" smtClean="0"/>
              <a:t>toonclips.com</a:t>
            </a:r>
            <a:endParaRPr lang="en-US" dirty="0"/>
          </a:p>
        </p:txBody>
      </p:sp>
      <p:sp>
        <p:nvSpPr>
          <p:cNvPr id="4" name="Slide Number Placeholder 3"/>
          <p:cNvSpPr>
            <a:spLocks noGrp="1"/>
          </p:cNvSpPr>
          <p:nvPr>
            <p:ph type="sldNum" sz="quarter" idx="10"/>
          </p:nvPr>
        </p:nvSpPr>
        <p:spPr/>
        <p:txBody>
          <a:bodyPr/>
          <a:lstStyle/>
          <a:p>
            <a:fld id="{22F7C23D-354E-A944-BB1F-95A242A82F4A}" type="slidenum">
              <a:rPr lang="en-US" smtClean="0"/>
              <a:t>14</a:t>
            </a:fld>
            <a:endParaRPr lang="en-US"/>
          </a:p>
        </p:txBody>
      </p:sp>
    </p:spTree>
    <p:extLst>
      <p:ext uri="{BB962C8B-B14F-4D97-AF65-F5344CB8AC3E}">
        <p14:creationId xmlns:p14="http://schemas.microsoft.com/office/powerpoint/2010/main" val="3948143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137459-2CE6-8745-AA0C-3177A5E19056}"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9D9AA1-25C6-9D4E-ABF0-8856247447A7}" type="slidenum">
              <a:rPr lang="en-US" smtClean="0"/>
              <a:t>‹#›</a:t>
            </a:fld>
            <a:endParaRPr lang="en-US"/>
          </a:p>
        </p:txBody>
      </p:sp>
    </p:spTree>
    <p:extLst>
      <p:ext uri="{BB962C8B-B14F-4D97-AF65-F5344CB8AC3E}">
        <p14:creationId xmlns:p14="http://schemas.microsoft.com/office/powerpoint/2010/main" val="3733256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137459-2CE6-8745-AA0C-3177A5E19056}"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9D9AA1-25C6-9D4E-ABF0-8856247447A7}" type="slidenum">
              <a:rPr lang="en-US" smtClean="0"/>
              <a:t>‹#›</a:t>
            </a:fld>
            <a:endParaRPr lang="en-US"/>
          </a:p>
        </p:txBody>
      </p:sp>
    </p:spTree>
    <p:extLst>
      <p:ext uri="{BB962C8B-B14F-4D97-AF65-F5344CB8AC3E}">
        <p14:creationId xmlns:p14="http://schemas.microsoft.com/office/powerpoint/2010/main" val="2284627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137459-2CE6-8745-AA0C-3177A5E19056}"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9D9AA1-25C6-9D4E-ABF0-8856247447A7}" type="slidenum">
              <a:rPr lang="en-US" smtClean="0"/>
              <a:t>‹#›</a:t>
            </a:fld>
            <a:endParaRPr lang="en-US"/>
          </a:p>
        </p:txBody>
      </p:sp>
    </p:spTree>
    <p:extLst>
      <p:ext uri="{BB962C8B-B14F-4D97-AF65-F5344CB8AC3E}">
        <p14:creationId xmlns:p14="http://schemas.microsoft.com/office/powerpoint/2010/main" val="2635882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137459-2CE6-8745-AA0C-3177A5E19056}"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9D9AA1-25C6-9D4E-ABF0-8856247447A7}" type="slidenum">
              <a:rPr lang="en-US" smtClean="0"/>
              <a:t>‹#›</a:t>
            </a:fld>
            <a:endParaRPr lang="en-US"/>
          </a:p>
        </p:txBody>
      </p:sp>
    </p:spTree>
    <p:extLst>
      <p:ext uri="{BB962C8B-B14F-4D97-AF65-F5344CB8AC3E}">
        <p14:creationId xmlns:p14="http://schemas.microsoft.com/office/powerpoint/2010/main" val="2117631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137459-2CE6-8745-AA0C-3177A5E19056}" type="datetimeFigureOut">
              <a:rPr lang="en-US" smtClean="0"/>
              <a:t>7/8/22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9D9AA1-25C6-9D4E-ABF0-8856247447A7}" type="slidenum">
              <a:rPr lang="en-US" smtClean="0"/>
              <a:t>‹#›</a:t>
            </a:fld>
            <a:endParaRPr lang="en-US"/>
          </a:p>
        </p:txBody>
      </p:sp>
    </p:spTree>
    <p:extLst>
      <p:ext uri="{BB962C8B-B14F-4D97-AF65-F5344CB8AC3E}">
        <p14:creationId xmlns:p14="http://schemas.microsoft.com/office/powerpoint/2010/main" val="1496082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137459-2CE6-8745-AA0C-3177A5E19056}" type="datetimeFigureOut">
              <a:rPr lang="en-US" smtClean="0"/>
              <a:t>7/8/22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9D9AA1-25C6-9D4E-ABF0-8856247447A7}" type="slidenum">
              <a:rPr lang="en-US" smtClean="0"/>
              <a:t>‹#›</a:t>
            </a:fld>
            <a:endParaRPr lang="en-US"/>
          </a:p>
        </p:txBody>
      </p:sp>
    </p:spTree>
    <p:extLst>
      <p:ext uri="{BB962C8B-B14F-4D97-AF65-F5344CB8AC3E}">
        <p14:creationId xmlns:p14="http://schemas.microsoft.com/office/powerpoint/2010/main" val="2233466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137459-2CE6-8745-AA0C-3177A5E19056}" type="datetimeFigureOut">
              <a:rPr lang="en-US" smtClean="0"/>
              <a:t>7/8/22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9D9AA1-25C6-9D4E-ABF0-8856247447A7}" type="slidenum">
              <a:rPr lang="en-US" smtClean="0"/>
              <a:t>‹#›</a:t>
            </a:fld>
            <a:endParaRPr lang="en-US"/>
          </a:p>
        </p:txBody>
      </p:sp>
    </p:spTree>
    <p:extLst>
      <p:ext uri="{BB962C8B-B14F-4D97-AF65-F5344CB8AC3E}">
        <p14:creationId xmlns:p14="http://schemas.microsoft.com/office/powerpoint/2010/main" val="629913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137459-2CE6-8745-AA0C-3177A5E19056}"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9D9AA1-25C6-9D4E-ABF0-8856247447A7}" type="slidenum">
              <a:rPr lang="en-US" smtClean="0"/>
              <a:t>‹#›</a:t>
            </a:fld>
            <a:endParaRPr lang="en-US"/>
          </a:p>
        </p:txBody>
      </p:sp>
    </p:spTree>
    <p:extLst>
      <p:ext uri="{BB962C8B-B14F-4D97-AF65-F5344CB8AC3E}">
        <p14:creationId xmlns:p14="http://schemas.microsoft.com/office/powerpoint/2010/main" val="1317545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137459-2CE6-8745-AA0C-3177A5E19056}"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9D9AA1-25C6-9D4E-ABF0-8856247447A7}" type="slidenum">
              <a:rPr lang="en-US" smtClean="0"/>
              <a:t>‹#›</a:t>
            </a:fld>
            <a:endParaRPr lang="en-US"/>
          </a:p>
        </p:txBody>
      </p:sp>
    </p:spTree>
    <p:extLst>
      <p:ext uri="{BB962C8B-B14F-4D97-AF65-F5344CB8AC3E}">
        <p14:creationId xmlns:p14="http://schemas.microsoft.com/office/powerpoint/2010/main" val="3575979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137459-2CE6-8745-AA0C-3177A5E19056}"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9D9AA1-25C6-9D4E-ABF0-8856247447A7}" type="slidenum">
              <a:rPr lang="en-US" smtClean="0"/>
              <a:t>‹#›</a:t>
            </a:fld>
            <a:endParaRPr lang="en-US"/>
          </a:p>
        </p:txBody>
      </p:sp>
    </p:spTree>
    <p:extLst>
      <p:ext uri="{BB962C8B-B14F-4D97-AF65-F5344CB8AC3E}">
        <p14:creationId xmlns:p14="http://schemas.microsoft.com/office/powerpoint/2010/main" val="339127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137459-2CE6-8745-AA0C-3177A5E19056}"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9D9AA1-25C6-9D4E-ABF0-8856247447A7}" type="slidenum">
              <a:rPr lang="en-US" smtClean="0"/>
              <a:t>‹#›</a:t>
            </a:fld>
            <a:endParaRPr lang="en-US"/>
          </a:p>
        </p:txBody>
      </p:sp>
    </p:spTree>
    <p:extLst>
      <p:ext uri="{BB962C8B-B14F-4D97-AF65-F5344CB8AC3E}">
        <p14:creationId xmlns:p14="http://schemas.microsoft.com/office/powerpoint/2010/main" val="8816753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137459-2CE6-8745-AA0C-3177A5E19056}" type="datetimeFigureOut">
              <a:rPr lang="en-US" smtClean="0"/>
              <a:t>7/8/22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9D9AA1-25C6-9D4E-ABF0-8856247447A7}" type="slidenum">
              <a:rPr lang="en-US" smtClean="0"/>
              <a:t>‹#›</a:t>
            </a:fld>
            <a:endParaRPr lang="en-US"/>
          </a:p>
        </p:txBody>
      </p:sp>
    </p:spTree>
    <p:extLst>
      <p:ext uri="{BB962C8B-B14F-4D97-AF65-F5344CB8AC3E}">
        <p14:creationId xmlns:p14="http://schemas.microsoft.com/office/powerpoint/2010/main" val="3927928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Sleep, Beautiful Sleep</a:t>
            </a:r>
            <a:endParaRPr lang="en-US" dirty="0"/>
          </a:p>
        </p:txBody>
      </p:sp>
      <p:sp>
        <p:nvSpPr>
          <p:cNvPr id="3" name="Subtitle 2"/>
          <p:cNvSpPr>
            <a:spLocks noGrp="1"/>
          </p:cNvSpPr>
          <p:nvPr>
            <p:ph type="subTitle" idx="1"/>
          </p:nvPr>
        </p:nvSpPr>
        <p:spPr/>
        <p:txBody>
          <a:bodyPr/>
          <a:lstStyle/>
          <a:p>
            <a:r>
              <a:rPr lang="en-US" dirty="0" smtClean="0"/>
              <a:t>Overview of</a:t>
            </a:r>
          </a:p>
          <a:p>
            <a:r>
              <a:rPr lang="en-US" dirty="0"/>
              <a:t>Sleep </a:t>
            </a:r>
            <a:r>
              <a:rPr lang="en-US" dirty="0" smtClean="0"/>
              <a:t>and Your Body </a:t>
            </a:r>
          </a:p>
          <a:p>
            <a:endParaRPr lang="en-US" dirty="0"/>
          </a:p>
        </p:txBody>
      </p:sp>
    </p:spTree>
    <p:extLst>
      <p:ext uri="{BB962C8B-B14F-4D97-AF65-F5344CB8AC3E}">
        <p14:creationId xmlns:p14="http://schemas.microsoft.com/office/powerpoint/2010/main" val="370049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Sleep</a:t>
            </a:r>
            <a:br>
              <a:rPr lang="en-US" dirty="0" smtClean="0"/>
            </a:br>
            <a:endParaRPr lang="en-US" dirty="0"/>
          </a:p>
        </p:txBody>
      </p:sp>
      <p:sp>
        <p:nvSpPr>
          <p:cNvPr id="4" name="Content Placeholder 3"/>
          <p:cNvSpPr>
            <a:spLocks noGrp="1"/>
          </p:cNvSpPr>
          <p:nvPr>
            <p:ph sz="half" idx="1"/>
          </p:nvPr>
        </p:nvSpPr>
        <p:spPr/>
        <p:txBody>
          <a:bodyPr>
            <a:normAutofit fontScale="77500" lnSpcReduction="20000"/>
          </a:bodyPr>
          <a:lstStyle/>
          <a:p>
            <a:pPr marL="0" indent="0">
              <a:buNone/>
            </a:pPr>
            <a:r>
              <a:rPr lang="en-US" dirty="0" smtClean="0"/>
              <a:t>Sleep is a focus of our lives and often our conversations:</a:t>
            </a:r>
          </a:p>
          <a:p>
            <a:r>
              <a:rPr lang="en-US" dirty="0" smtClean="0"/>
              <a:t>How did you sleep?</a:t>
            </a:r>
            <a:endParaRPr lang="en-US" dirty="0"/>
          </a:p>
          <a:p>
            <a:r>
              <a:rPr lang="en-US" dirty="0" smtClean="0"/>
              <a:t>Did you get enough sleep?</a:t>
            </a:r>
          </a:p>
          <a:p>
            <a:r>
              <a:rPr lang="en-US" dirty="0" smtClean="0"/>
              <a:t>Did you have nice dreams/terrible nightmares?</a:t>
            </a:r>
          </a:p>
          <a:p>
            <a:r>
              <a:rPr lang="en-US" dirty="0" smtClean="0"/>
              <a:t>I had trouble falling asleep.</a:t>
            </a:r>
          </a:p>
          <a:p>
            <a:r>
              <a:rPr lang="en-US" dirty="0" smtClean="0"/>
              <a:t>I woke up at 2 am and couldn’t go back to sleep.</a:t>
            </a:r>
          </a:p>
          <a:p>
            <a:r>
              <a:rPr lang="en-US" dirty="0" smtClean="0"/>
              <a:t>I didn’t sleep a wink </a:t>
            </a:r>
            <a:r>
              <a:rPr lang="mr-IN" dirty="0" smtClean="0"/>
              <a:t>–</a:t>
            </a:r>
            <a:r>
              <a:rPr lang="en-US" dirty="0" smtClean="0"/>
              <a:t> I’m exhausted.</a:t>
            </a:r>
          </a:p>
          <a:p>
            <a:r>
              <a:rPr lang="en-US" dirty="0" smtClean="0"/>
              <a:t>I can get by on five hours of sleep a night.</a:t>
            </a:r>
          </a:p>
          <a:p>
            <a:r>
              <a:rPr lang="en-US" dirty="0" smtClean="0"/>
              <a:t>I love to sleep in!</a:t>
            </a:r>
          </a:p>
          <a:p>
            <a:pPr marL="0" indent="0">
              <a:buNone/>
            </a:pPr>
            <a:endParaRPr lang="en-US" dirty="0" smtClean="0"/>
          </a:p>
          <a:p>
            <a:pPr marL="0" indent="0">
              <a:buNone/>
            </a:pPr>
            <a:endParaRPr lang="en-US" dirty="0" smtClean="0"/>
          </a:p>
          <a:p>
            <a:pPr marL="0" indent="0">
              <a:buNone/>
            </a:pPr>
            <a:endParaRPr lang="en-US" dirty="0"/>
          </a:p>
        </p:txBody>
      </p:sp>
      <p:sp>
        <p:nvSpPr>
          <p:cNvPr id="5" name="Content Placeholder 4"/>
          <p:cNvSpPr>
            <a:spLocks noGrp="1"/>
          </p:cNvSpPr>
          <p:nvPr>
            <p:ph sz="half" idx="2"/>
          </p:nvPr>
        </p:nvSpPr>
        <p:spPr/>
        <p:txBody>
          <a:bodyPr>
            <a:normAutofit fontScale="77500" lnSpcReduction="20000"/>
          </a:bodyPr>
          <a:lstStyle/>
          <a:p>
            <a:pPr marL="0" indent="0">
              <a:buNone/>
            </a:pPr>
            <a:r>
              <a:rPr lang="en-US" dirty="0" smtClean="0"/>
              <a:t>Animals  are driven to seek sleep. </a:t>
            </a:r>
            <a:r>
              <a:rPr lang="en-US" dirty="0"/>
              <a:t>I</a:t>
            </a:r>
            <a:r>
              <a:rPr lang="en-US" dirty="0" smtClean="0"/>
              <a:t>f we humans don’t get enough, sleep can over take you. This can result in an embarrassing head nod or a loud thump as a book is dropped</a:t>
            </a:r>
            <a:r>
              <a:rPr lang="en-US" dirty="0"/>
              <a:t> </a:t>
            </a:r>
            <a:r>
              <a:rPr lang="en-US" dirty="0" smtClean="0"/>
              <a:t>in the middle of a meeting or class.</a:t>
            </a:r>
          </a:p>
          <a:p>
            <a:pPr marL="0" indent="0">
              <a:buNone/>
            </a:pPr>
            <a:r>
              <a:rPr lang="en-US" dirty="0" smtClean="0"/>
              <a:t> </a:t>
            </a:r>
            <a:endParaRPr lang="en-US" dirty="0"/>
          </a:p>
        </p:txBody>
      </p:sp>
      <p:pic>
        <p:nvPicPr>
          <p:cNvPr id="10" name="Picture 9" descr="sleeping ma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0900" y="4080059"/>
            <a:ext cx="3530600" cy="1346127"/>
          </a:xfrm>
          <a:prstGeom prst="rect">
            <a:avLst/>
          </a:prstGeom>
        </p:spPr>
      </p:pic>
    </p:spTree>
    <p:extLst>
      <p:ext uri="{BB962C8B-B14F-4D97-AF65-F5344CB8AC3E}">
        <p14:creationId xmlns:p14="http://schemas.microsoft.com/office/powerpoint/2010/main" val="502933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Sleep?</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Sleep in humans is characterized by an </a:t>
            </a:r>
            <a:r>
              <a:rPr lang="en-US" dirty="0" smtClean="0">
                <a:solidFill>
                  <a:srgbClr val="FF0000"/>
                </a:solidFill>
              </a:rPr>
              <a:t>altered consciousness</a:t>
            </a:r>
            <a:r>
              <a:rPr lang="en-US" dirty="0" smtClean="0"/>
              <a:t>, especially when we dream.  We are mostly unaware of what’s going on in the environment, although we can can be aroused from sleep by an external warning, usual a sound (a crying baby!) or touch. Our </a:t>
            </a:r>
            <a:r>
              <a:rPr lang="en-US" dirty="0" smtClean="0">
                <a:solidFill>
                  <a:srgbClr val="FF0000"/>
                </a:solidFill>
              </a:rPr>
              <a:t>bodies, including our brains, change </a:t>
            </a:r>
            <a:r>
              <a:rPr lang="en-US" dirty="0" smtClean="0"/>
              <a:t>as we experience a night of sleep.</a:t>
            </a:r>
          </a:p>
          <a:p>
            <a:pPr marL="0" indent="0">
              <a:buNone/>
            </a:pPr>
            <a:r>
              <a:rPr lang="en-US" dirty="0" smtClean="0"/>
              <a:t>Sleep is characteristic of both vertebrates and invertebrates. This fact argues for an </a:t>
            </a:r>
            <a:r>
              <a:rPr lang="en-US" dirty="0" smtClean="0">
                <a:solidFill>
                  <a:srgbClr val="FF0000"/>
                </a:solidFill>
              </a:rPr>
              <a:t>evolutionary basis </a:t>
            </a:r>
            <a:r>
              <a:rPr lang="en-US" dirty="0" smtClean="0"/>
              <a:t>of having a period of time when animals are not actively engaged with their environment (see </a:t>
            </a:r>
            <a:r>
              <a:rPr lang="en-US" i="1" dirty="0" smtClean="0"/>
              <a:t>Evolution</a:t>
            </a:r>
            <a:r>
              <a:rPr lang="en-US" dirty="0" smtClean="0"/>
              <a:t>; </a:t>
            </a:r>
            <a:r>
              <a:rPr lang="en-US" i="1" dirty="0" smtClean="0"/>
              <a:t>Circadian Rhythms)</a:t>
            </a:r>
            <a:r>
              <a:rPr lang="en-US" dirty="0" smtClean="0"/>
              <a:t>. They are giving their bodies and brains time to chill.</a:t>
            </a:r>
          </a:p>
        </p:txBody>
      </p:sp>
    </p:spTree>
    <p:extLst>
      <p:ext uri="{BB962C8B-B14F-4D97-AF65-F5344CB8AC3E}">
        <p14:creationId xmlns:p14="http://schemas.microsoft.com/office/powerpoint/2010/main" val="2506276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Hypotheses for Why We Sleep</a:t>
            </a:r>
            <a:endParaRPr lang="en-US" dirty="0"/>
          </a:p>
        </p:txBody>
      </p:sp>
      <p:sp>
        <p:nvSpPr>
          <p:cNvPr id="5" name="Content Placeholder 4"/>
          <p:cNvSpPr>
            <a:spLocks noGrp="1"/>
          </p:cNvSpPr>
          <p:nvPr>
            <p:ph idx="1"/>
          </p:nvPr>
        </p:nvSpPr>
        <p:spPr/>
        <p:txBody>
          <a:bodyPr>
            <a:normAutofit fontScale="70000" lnSpcReduction="20000"/>
          </a:bodyPr>
          <a:lstStyle/>
          <a:p>
            <a:pPr marL="0" indent="0">
              <a:buNone/>
            </a:pPr>
            <a:r>
              <a:rPr lang="en-US" dirty="0" smtClean="0"/>
              <a:t>Since sleep is ubiquitous across animal phyla, it surely has important functions. </a:t>
            </a:r>
            <a:r>
              <a:rPr lang="en-US" dirty="0"/>
              <a:t>N</a:t>
            </a:r>
            <a:r>
              <a:rPr lang="en-US" dirty="0" smtClean="0"/>
              <a:t>ot mutually exclusive general hypotheses include:</a:t>
            </a:r>
          </a:p>
          <a:p>
            <a:r>
              <a:rPr lang="en-US" dirty="0" smtClean="0"/>
              <a:t>Making robust and appropriate neuronal connections, including those that are developmentally appropriate (</a:t>
            </a:r>
            <a:r>
              <a:rPr lang="en-US" dirty="0" err="1" smtClean="0"/>
              <a:t>eg</a:t>
            </a:r>
            <a:r>
              <a:rPr lang="en-US" dirty="0" smtClean="0"/>
              <a:t>. learning, brain maturation);</a:t>
            </a:r>
          </a:p>
          <a:p>
            <a:r>
              <a:rPr lang="en-US" dirty="0" smtClean="0"/>
              <a:t>Forced resting period;</a:t>
            </a:r>
          </a:p>
          <a:p>
            <a:r>
              <a:rPr lang="en-US" dirty="0" smtClean="0"/>
              <a:t>Sharpening the brain for wake time tasks;</a:t>
            </a:r>
          </a:p>
          <a:p>
            <a:r>
              <a:rPr lang="en-US" dirty="0" smtClean="0"/>
              <a:t>Overall maintenance of homeostasis.</a:t>
            </a:r>
          </a:p>
          <a:p>
            <a:pPr marL="0" indent="0">
              <a:buNone/>
            </a:pPr>
            <a:r>
              <a:rPr lang="en-US" dirty="0" smtClean="0"/>
              <a:t>What’s the cost?</a:t>
            </a:r>
          </a:p>
          <a:p>
            <a:pPr marL="0" indent="0">
              <a:buNone/>
            </a:pPr>
            <a:r>
              <a:rPr lang="en-US" dirty="0" smtClean="0"/>
              <a:t>Long periods of inattention when a critter could be feeding, mating, finding a better place to live, avoiding predators, etc.</a:t>
            </a:r>
          </a:p>
          <a:p>
            <a:pPr marL="0" indent="0">
              <a:buNone/>
            </a:pPr>
            <a:r>
              <a:rPr lang="en-US" dirty="0" smtClean="0"/>
              <a:t>These aspects of sleep are unpacked in the </a:t>
            </a:r>
            <a:r>
              <a:rPr lang="en-US" i="1" dirty="0" smtClean="0"/>
              <a:t>Evolution </a:t>
            </a:r>
            <a:r>
              <a:rPr lang="en-US" dirty="0" smtClean="0"/>
              <a:t>module.</a:t>
            </a:r>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940214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What happens When We Sleep?</a:t>
            </a:r>
            <a:endParaRPr lang="en-US" dirty="0"/>
          </a:p>
        </p:txBody>
      </p:sp>
      <p:sp>
        <p:nvSpPr>
          <p:cNvPr id="5" name="Content Placeholder 4"/>
          <p:cNvSpPr>
            <a:spLocks noGrp="1"/>
          </p:cNvSpPr>
          <p:nvPr>
            <p:ph sz="half" idx="1"/>
          </p:nvPr>
        </p:nvSpPr>
        <p:spPr/>
        <p:txBody>
          <a:bodyPr>
            <a:normAutofit fontScale="92500"/>
          </a:bodyPr>
          <a:lstStyle/>
          <a:p>
            <a:pPr marL="0" indent="0">
              <a:buNone/>
            </a:pPr>
            <a:r>
              <a:rPr lang="en-US" dirty="0" smtClean="0"/>
              <a:t>The how and why of human, and other animals’ sleep, has fascinated scientists for millennia.  Older analyses described it as a sort of mini-death, or as a time of diminished brain function and activity.  Neither is true, in that sleeping brain is a busy place (see </a:t>
            </a:r>
            <a:r>
              <a:rPr lang="en-US" i="1" dirty="0" smtClean="0"/>
              <a:t>Neurology).</a:t>
            </a:r>
            <a:endParaRPr lang="en-US" dirty="0"/>
          </a:p>
        </p:txBody>
      </p:sp>
      <p:pic>
        <p:nvPicPr>
          <p:cNvPr id="7" name="Content Placeholder 6" descr="places-kids-fall-asleep-today-tease-160202_976559c99c0fd87e9d738d88e79219b1.jpg"/>
          <p:cNvPicPr>
            <a:picLocks noGrp="1" noChangeAspect="1"/>
          </p:cNvPicPr>
          <p:nvPr>
            <p:ph sz="half" idx="2"/>
          </p:nvPr>
        </p:nvPicPr>
        <p:blipFill>
          <a:blip r:embed="rId3">
            <a:extLst>
              <a:ext uri="{28A0092B-C50C-407E-A947-70E740481C1C}">
                <a14:useLocalDpi xmlns:a14="http://schemas.microsoft.com/office/drawing/2010/main" val="0"/>
              </a:ext>
            </a:extLst>
          </a:blip>
          <a:srcRect t="-49616" b="-49616"/>
          <a:stretch>
            <a:fillRect/>
          </a:stretch>
        </p:blipFill>
        <p:spPr>
          <a:xfrm>
            <a:off x="4648200" y="3306160"/>
            <a:ext cx="4038600" cy="4525963"/>
          </a:xfrm>
        </p:spPr>
      </p:pic>
      <p:sp>
        <p:nvSpPr>
          <p:cNvPr id="8" name="TextBox 7"/>
          <p:cNvSpPr txBox="1"/>
          <p:nvPr/>
        </p:nvSpPr>
        <p:spPr>
          <a:xfrm>
            <a:off x="4648200" y="1739505"/>
            <a:ext cx="4038600" cy="2677656"/>
          </a:xfrm>
          <a:prstGeom prst="rect">
            <a:avLst/>
          </a:prstGeom>
          <a:noFill/>
        </p:spPr>
        <p:txBody>
          <a:bodyPr wrap="square" rtlCol="0">
            <a:spAutoFit/>
          </a:bodyPr>
          <a:lstStyle/>
          <a:p>
            <a:r>
              <a:rPr lang="en-US" sz="2800" dirty="0" smtClean="0"/>
              <a:t>When we sleep both our bodies and our brains are working toward restoration, renewal and recovery. Sometimes, we just </a:t>
            </a:r>
            <a:r>
              <a:rPr lang="en-US" sz="2800" dirty="0" err="1" smtClean="0"/>
              <a:t>gotta</a:t>
            </a:r>
            <a:r>
              <a:rPr lang="en-US" sz="2800" dirty="0" smtClean="0"/>
              <a:t> sleep</a:t>
            </a:r>
            <a:r>
              <a:rPr lang="mr-IN" sz="2800" dirty="0" smtClean="0"/>
              <a:t>…</a:t>
            </a:r>
            <a:r>
              <a:rPr lang="en-US" sz="2800" dirty="0" smtClean="0"/>
              <a:t>..</a:t>
            </a:r>
            <a:endParaRPr lang="en-US" sz="2800" dirty="0"/>
          </a:p>
        </p:txBody>
      </p:sp>
    </p:spTree>
    <p:extLst>
      <p:ext uri="{BB962C8B-B14F-4D97-AF65-F5344CB8AC3E}">
        <p14:creationId xmlns:p14="http://schemas.microsoft.com/office/powerpoint/2010/main" val="1126530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Stages of Sleep</a:t>
            </a:r>
            <a:br>
              <a:rPr lang="en-US" dirty="0" smtClean="0"/>
            </a:br>
            <a:r>
              <a:rPr lang="en-US" dirty="0" smtClean="0"/>
              <a:t>Humans</a:t>
            </a:r>
            <a:endParaRPr lang="en-US" dirty="0"/>
          </a:p>
        </p:txBody>
      </p:sp>
      <p:sp>
        <p:nvSpPr>
          <p:cNvPr id="5" name="Content Placeholder 4"/>
          <p:cNvSpPr>
            <a:spLocks noGrp="1"/>
          </p:cNvSpPr>
          <p:nvPr>
            <p:ph idx="1"/>
          </p:nvPr>
        </p:nvSpPr>
        <p:spPr/>
        <p:txBody>
          <a:bodyPr>
            <a:normAutofit fontScale="77500" lnSpcReduction="20000"/>
          </a:bodyPr>
          <a:lstStyle/>
          <a:p>
            <a:pPr marL="0" indent="0">
              <a:buNone/>
            </a:pPr>
            <a:r>
              <a:rPr lang="en-US" dirty="0" smtClean="0"/>
              <a:t>Stages of sleep are defined by the electrical activity of brain neurons (cells)  - see </a:t>
            </a:r>
            <a:r>
              <a:rPr lang="en-US" i="1" dirty="0" smtClean="0"/>
              <a:t>Neurology </a:t>
            </a:r>
            <a:r>
              <a:rPr lang="en-US" dirty="0" smtClean="0"/>
              <a:t>for details. Non REM (Rapid Eye Movement) sleep </a:t>
            </a:r>
            <a:r>
              <a:rPr lang="en-US" dirty="0"/>
              <a:t>is divided into three or four </a:t>
            </a:r>
            <a:r>
              <a:rPr lang="en-US" dirty="0" smtClean="0"/>
              <a:t>stages. </a:t>
            </a:r>
            <a:endParaRPr lang="en-US" dirty="0"/>
          </a:p>
          <a:p>
            <a:r>
              <a:rPr lang="en-US" dirty="0"/>
              <a:t>The first is </a:t>
            </a:r>
            <a:r>
              <a:rPr lang="en-US" dirty="0">
                <a:solidFill>
                  <a:srgbClr val="FF0000"/>
                </a:solidFill>
              </a:rPr>
              <a:t>Stage I</a:t>
            </a:r>
            <a:r>
              <a:rPr lang="en-US" dirty="0"/>
              <a:t>, </a:t>
            </a:r>
            <a:r>
              <a:rPr lang="en-US" dirty="0" smtClean="0"/>
              <a:t>when the brain is switching </a:t>
            </a:r>
            <a:r>
              <a:rPr lang="en-US" dirty="0"/>
              <a:t>from wakefulness to </a:t>
            </a:r>
            <a:r>
              <a:rPr lang="en-US" dirty="0" smtClean="0"/>
              <a:t>sleep.</a:t>
            </a:r>
          </a:p>
          <a:p>
            <a:r>
              <a:rPr lang="en-US" dirty="0">
                <a:solidFill>
                  <a:srgbClr val="FF0000"/>
                </a:solidFill>
              </a:rPr>
              <a:t>Stage II </a:t>
            </a:r>
            <a:r>
              <a:rPr lang="en-US" dirty="0"/>
              <a:t>is light </a:t>
            </a:r>
            <a:r>
              <a:rPr lang="en-US" dirty="0" smtClean="0"/>
              <a:t>sleep.</a:t>
            </a:r>
          </a:p>
          <a:p>
            <a:r>
              <a:rPr lang="en-US" dirty="0">
                <a:solidFill>
                  <a:srgbClr val="FF0000"/>
                </a:solidFill>
              </a:rPr>
              <a:t>Stage III/IV </a:t>
            </a:r>
            <a:r>
              <a:rPr lang="en-US" dirty="0"/>
              <a:t>sleep, also known as slow-wave sleep and deep </a:t>
            </a:r>
            <a:r>
              <a:rPr lang="en-US" dirty="0" smtClean="0"/>
              <a:t>sleep.</a:t>
            </a:r>
          </a:p>
          <a:p>
            <a:pPr marL="0" indent="0">
              <a:buNone/>
            </a:pPr>
            <a:r>
              <a:rPr lang="en-US" dirty="0" smtClean="0"/>
              <a:t>Rapid Eye Movement, </a:t>
            </a:r>
            <a:r>
              <a:rPr lang="en-US" dirty="0" smtClean="0">
                <a:solidFill>
                  <a:srgbClr val="FF0000"/>
                </a:solidFill>
              </a:rPr>
              <a:t>REM, </a:t>
            </a:r>
            <a:r>
              <a:rPr lang="en-US" dirty="0">
                <a:solidFill>
                  <a:srgbClr val="FF0000"/>
                </a:solidFill>
              </a:rPr>
              <a:t>sleep </a:t>
            </a:r>
            <a:r>
              <a:rPr lang="en-US" dirty="0" smtClean="0"/>
              <a:t>is characterized </a:t>
            </a:r>
            <a:r>
              <a:rPr lang="en-US" dirty="0"/>
              <a:t>by brain </a:t>
            </a:r>
            <a:r>
              <a:rPr lang="en-US" dirty="0" smtClean="0"/>
              <a:t>activity similar </a:t>
            </a:r>
            <a:r>
              <a:rPr lang="en-US" dirty="0"/>
              <a:t>to </a:t>
            </a:r>
            <a:r>
              <a:rPr lang="en-US" dirty="0" smtClean="0"/>
              <a:t>being awake </a:t>
            </a:r>
            <a:r>
              <a:rPr lang="en-US" dirty="0"/>
              <a:t>and by rapid eye movements under eyelids. </a:t>
            </a:r>
            <a:r>
              <a:rPr lang="en-US" dirty="0" smtClean="0"/>
              <a:t>Dreaming generally occurs during REM sleep</a:t>
            </a:r>
            <a:endParaRPr lang="en-US" dirty="0"/>
          </a:p>
        </p:txBody>
      </p:sp>
    </p:spTree>
    <p:extLst>
      <p:ext uri="{BB962C8B-B14F-4D97-AF65-F5344CB8AC3E}">
        <p14:creationId xmlns:p14="http://schemas.microsoft.com/office/powerpoint/2010/main" val="3933163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dirty="0" smtClean="0"/>
              <a:t>How Much Sleep:</a:t>
            </a:r>
            <a:br>
              <a:rPr lang="en-US" dirty="0" smtClean="0"/>
            </a:br>
            <a:r>
              <a:rPr lang="en-US" dirty="0" smtClean="0"/>
              <a:t>Kids</a:t>
            </a:r>
            <a:endParaRPr lang="en-US" dirty="0"/>
          </a:p>
        </p:txBody>
      </p:sp>
      <p:sp>
        <p:nvSpPr>
          <p:cNvPr id="12" name="Content Placeholder 11"/>
          <p:cNvSpPr>
            <a:spLocks noGrp="1"/>
          </p:cNvSpPr>
          <p:nvPr>
            <p:ph sz="half" idx="1"/>
          </p:nvPr>
        </p:nvSpPr>
        <p:spPr/>
        <p:txBody>
          <a:bodyPr>
            <a:normAutofit fontScale="92500"/>
          </a:bodyPr>
          <a:lstStyle/>
          <a:p>
            <a:pPr marL="0" indent="0">
              <a:buNone/>
            </a:pPr>
            <a:r>
              <a:rPr lang="en-US" sz="2400" dirty="0" smtClean="0"/>
              <a:t>A human fetus spends most of its time in </a:t>
            </a:r>
            <a:r>
              <a:rPr lang="en-US" sz="2400" dirty="0" smtClean="0">
                <a:solidFill>
                  <a:srgbClr val="FF0000"/>
                </a:solidFill>
              </a:rPr>
              <a:t>REM sleep. </a:t>
            </a:r>
            <a:r>
              <a:rPr lang="en-US" sz="2400" dirty="0" smtClean="0"/>
              <a:t>A new born also spends much of its  18-hour sleep time in REM sleep, but the sleep is intermittent, alternating with periods of wakefulness. As a baby matures, sleep consolidates to one long night of sleep and maybe a nap or two during the day. Sleep researchers agree that REM sleep in young humans is necessary for global brain development.</a:t>
            </a:r>
            <a:endParaRPr lang="en-US" sz="2400" dirty="0"/>
          </a:p>
        </p:txBody>
      </p:sp>
      <p:sp>
        <p:nvSpPr>
          <p:cNvPr id="13" name="Content Placeholder 12"/>
          <p:cNvSpPr>
            <a:spLocks noGrp="1"/>
          </p:cNvSpPr>
          <p:nvPr>
            <p:ph sz="half" idx="2"/>
          </p:nvPr>
        </p:nvSpPr>
        <p:spPr/>
        <p:txBody>
          <a:bodyPr>
            <a:normAutofit fontScale="92500"/>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pic>
        <p:nvPicPr>
          <p:cNvPr id="14" name="Picture 13" descr="ws_Sleeping_Baby_2560x16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7686" y="4519180"/>
            <a:ext cx="3259113" cy="2038756"/>
          </a:xfrm>
          <a:prstGeom prst="rect">
            <a:avLst/>
          </a:prstGeom>
        </p:spPr>
      </p:pic>
      <p:sp>
        <p:nvSpPr>
          <p:cNvPr id="15" name="TextBox 14"/>
          <p:cNvSpPr txBox="1"/>
          <p:nvPr/>
        </p:nvSpPr>
        <p:spPr>
          <a:xfrm>
            <a:off x="5042638" y="1809086"/>
            <a:ext cx="3644162" cy="2677656"/>
          </a:xfrm>
          <a:prstGeom prst="rect">
            <a:avLst/>
          </a:prstGeom>
          <a:noFill/>
        </p:spPr>
        <p:txBody>
          <a:bodyPr wrap="square" rtlCol="0">
            <a:spAutoFit/>
          </a:bodyPr>
          <a:lstStyle/>
          <a:p>
            <a:r>
              <a:rPr lang="en-US" sz="2400" dirty="0" smtClean="0"/>
              <a:t>Toddlers typically spend 12 hours a day sleeping, with </a:t>
            </a:r>
            <a:r>
              <a:rPr lang="en-US" sz="2400" dirty="0" smtClean="0">
                <a:solidFill>
                  <a:srgbClr val="FF0000"/>
                </a:solidFill>
              </a:rPr>
              <a:t>both REM and NREM sleep </a:t>
            </a:r>
            <a:r>
              <a:rPr lang="en-US" sz="2400" dirty="0" smtClean="0"/>
              <a:t>occurring. </a:t>
            </a:r>
          </a:p>
          <a:p>
            <a:r>
              <a:rPr lang="en-US" sz="2400" dirty="0" smtClean="0"/>
              <a:t>Elementary school kids should sleep 10 to 11 hours each night.</a:t>
            </a:r>
            <a:endParaRPr lang="en-US" sz="2400" dirty="0"/>
          </a:p>
        </p:txBody>
      </p:sp>
    </p:spTree>
    <p:extLst>
      <p:ext uri="{BB962C8B-B14F-4D97-AF65-F5344CB8AC3E}">
        <p14:creationId xmlns:p14="http://schemas.microsoft.com/office/powerpoint/2010/main" val="906629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Much Sleep:</a:t>
            </a:r>
            <a:br>
              <a:rPr lang="en-US" dirty="0" smtClean="0"/>
            </a:br>
            <a:r>
              <a:rPr lang="en-US" dirty="0" smtClean="0"/>
              <a:t>Teens and Adults</a:t>
            </a:r>
            <a:endParaRPr lang="en-US" dirty="0"/>
          </a:p>
        </p:txBody>
      </p:sp>
      <p:sp>
        <p:nvSpPr>
          <p:cNvPr id="3" name="Content Placeholder 2"/>
          <p:cNvSpPr>
            <a:spLocks noGrp="1"/>
          </p:cNvSpPr>
          <p:nvPr>
            <p:ph sz="half" idx="1"/>
          </p:nvPr>
        </p:nvSpPr>
        <p:spPr/>
        <p:txBody>
          <a:bodyPr>
            <a:normAutofit fontScale="85000" lnSpcReduction="10000"/>
          </a:bodyPr>
          <a:lstStyle/>
          <a:p>
            <a:pPr marL="0" indent="0">
              <a:buNone/>
            </a:pPr>
            <a:r>
              <a:rPr lang="en-US" dirty="0" smtClean="0"/>
              <a:t>Adolescents generally require about 9 hours of sleep each night.  Most of the sleeping is devoted to the </a:t>
            </a:r>
            <a:r>
              <a:rPr lang="en-US" dirty="0" smtClean="0">
                <a:solidFill>
                  <a:srgbClr val="FF0000"/>
                </a:solidFill>
              </a:rPr>
              <a:t>deep phase of NREM sleep </a:t>
            </a:r>
            <a:r>
              <a:rPr lang="en-US" dirty="0" smtClean="0"/>
              <a:t>(see </a:t>
            </a:r>
            <a:r>
              <a:rPr lang="en-US" i="1" dirty="0" smtClean="0"/>
              <a:t>Neurology of Sleep</a:t>
            </a:r>
            <a:r>
              <a:rPr lang="en-US" dirty="0" smtClean="0"/>
              <a:t>). This shift in the nature of sleep from REM/NREM to mostly deep NREM sleep is thought to be indicative of a maturing brain.  People in their 20’s and 30’s have a </a:t>
            </a:r>
            <a:r>
              <a:rPr lang="en-US" dirty="0" smtClean="0">
                <a:solidFill>
                  <a:srgbClr val="FF0000"/>
                </a:solidFill>
              </a:rPr>
              <a:t>balance of REM and deep NREM sleep.</a:t>
            </a:r>
          </a:p>
          <a:p>
            <a:pPr marL="0" indent="0">
              <a:buNone/>
            </a:pPr>
            <a:endParaRPr lang="en-US" dirty="0"/>
          </a:p>
        </p:txBody>
      </p:sp>
      <p:sp>
        <p:nvSpPr>
          <p:cNvPr id="4" name="Content Placeholder 3"/>
          <p:cNvSpPr>
            <a:spLocks noGrp="1"/>
          </p:cNvSpPr>
          <p:nvPr>
            <p:ph sz="half" idx="2"/>
          </p:nvPr>
        </p:nvSpPr>
        <p:spPr/>
        <p:txBody>
          <a:bodyPr>
            <a:normAutofit fontScale="85000" lnSpcReduction="10000"/>
          </a:bodyPr>
          <a:lstStyle/>
          <a:p>
            <a:pPr marL="0" indent="0">
              <a:buNone/>
            </a:pPr>
            <a:r>
              <a:rPr lang="en-US" dirty="0" smtClean="0"/>
              <a:t>Adults should sleep between 7 </a:t>
            </a:r>
            <a:r>
              <a:rPr lang="mr-IN" dirty="0" smtClean="0"/>
              <a:t>–</a:t>
            </a:r>
            <a:r>
              <a:rPr lang="en-US" dirty="0" smtClean="0"/>
              <a:t> 9 hours each night. However, older adults start to lose some of their deep sleep time and quality; the requirement or 7 to 9 hours of sleep remains the same. </a:t>
            </a:r>
            <a:endParaRPr lang="en-US" dirty="0"/>
          </a:p>
        </p:txBody>
      </p:sp>
      <p:pic>
        <p:nvPicPr>
          <p:cNvPr id="6" name="Picture 5" descr="teenager_boy_sleep_tired_studying_book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4752886"/>
            <a:ext cx="3732283" cy="1829551"/>
          </a:xfrm>
          <a:prstGeom prst="rect">
            <a:avLst/>
          </a:prstGeom>
        </p:spPr>
      </p:pic>
    </p:spTree>
    <p:extLst>
      <p:ext uri="{BB962C8B-B14F-4D97-AF65-F5344CB8AC3E}">
        <p14:creationId xmlns:p14="http://schemas.microsoft.com/office/powerpoint/2010/main" val="3171853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 We Senseless When We Sleep?</a:t>
            </a:r>
            <a:br>
              <a:rPr lang="en-US" dirty="0" smtClean="0"/>
            </a:br>
            <a:r>
              <a:rPr lang="en-US" dirty="0" smtClean="0"/>
              <a:t>NREM Sleep</a:t>
            </a:r>
            <a:endParaRPr lang="en-US"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dirty="0" smtClean="0"/>
              <a:t>Although we are unaware, our central nervous system continues to process information sent from other systems throughout the  body during sleep. This includes information from our guts and the cardiovascular system, as well as </a:t>
            </a:r>
            <a:r>
              <a:rPr lang="en-US" dirty="0" err="1" smtClean="0"/>
              <a:t>proprio</a:t>
            </a:r>
            <a:r>
              <a:rPr lang="en-US" dirty="0" smtClean="0"/>
              <a:t>-receptors that control posture. </a:t>
            </a:r>
          </a:p>
          <a:p>
            <a:pPr marL="0" indent="0">
              <a:buNone/>
            </a:pPr>
            <a:r>
              <a:rPr lang="en-US" dirty="0" smtClean="0"/>
              <a:t>NREM sleep is associated with an increase in parasympathetic (PNS) activity and a decrease in sympathetic nervous system (SNS) activity. </a:t>
            </a:r>
            <a:endParaRPr lang="en-US" dirty="0"/>
          </a:p>
        </p:txBody>
      </p:sp>
      <p:pic>
        <p:nvPicPr>
          <p:cNvPr id="5" name="Content Placeholder 4" descr="dwarf and animals sleeping.jpeg"/>
          <p:cNvPicPr>
            <a:picLocks noGrp="1" noChangeAspect="1"/>
          </p:cNvPicPr>
          <p:nvPr>
            <p:ph sz="half" idx="2"/>
          </p:nvPr>
        </p:nvPicPr>
        <p:blipFill>
          <a:blip r:embed="rId3">
            <a:extLst>
              <a:ext uri="{28A0092B-C50C-407E-A947-70E740481C1C}">
                <a14:useLocalDpi xmlns:a14="http://schemas.microsoft.com/office/drawing/2010/main" val="0"/>
              </a:ext>
            </a:extLst>
          </a:blip>
          <a:srcRect t="-15684" b="-15684"/>
          <a:stretch>
            <a:fillRect/>
          </a:stretch>
        </p:blipFill>
        <p:spPr>
          <a:xfrm>
            <a:off x="4318000" y="3299579"/>
            <a:ext cx="3027923" cy="3393321"/>
          </a:xfrm>
        </p:spPr>
      </p:pic>
      <p:sp>
        <p:nvSpPr>
          <p:cNvPr id="4" name="TextBox 3"/>
          <p:cNvSpPr txBox="1"/>
          <p:nvPr/>
        </p:nvSpPr>
        <p:spPr>
          <a:xfrm>
            <a:off x="4787900" y="1816100"/>
            <a:ext cx="3492500" cy="1631216"/>
          </a:xfrm>
          <a:prstGeom prst="rect">
            <a:avLst/>
          </a:prstGeom>
          <a:noFill/>
        </p:spPr>
        <p:txBody>
          <a:bodyPr wrap="square" rtlCol="0">
            <a:spAutoFit/>
          </a:bodyPr>
          <a:lstStyle/>
          <a:p>
            <a:r>
              <a:rPr lang="en-US" sz="2000" dirty="0"/>
              <a:t>Generally, the SNS leads to an uptick in physiological activity </a:t>
            </a:r>
            <a:r>
              <a:rPr lang="mr-IN" sz="2000" dirty="0"/>
              <a:t>–</a:t>
            </a:r>
            <a:r>
              <a:rPr lang="en-US" sz="2000" dirty="0"/>
              <a:t> the “fight or flight” response, and the PNS mediates a resting state.</a:t>
            </a:r>
          </a:p>
        </p:txBody>
      </p:sp>
    </p:spTree>
    <p:extLst>
      <p:ext uri="{BB962C8B-B14F-4D97-AF65-F5344CB8AC3E}">
        <p14:creationId xmlns:p14="http://schemas.microsoft.com/office/powerpoint/2010/main" val="1761913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NREM Sleep</a:t>
            </a:r>
            <a:br>
              <a:rPr lang="en-US" dirty="0"/>
            </a:br>
            <a:r>
              <a:rPr lang="en-US" dirty="0"/>
              <a:t>Heart and Lungs </a:t>
            </a:r>
          </a:p>
        </p:txBody>
      </p:sp>
      <p:sp>
        <p:nvSpPr>
          <p:cNvPr id="3" name="Content Placeholder 2"/>
          <p:cNvSpPr>
            <a:spLocks noGrp="1"/>
          </p:cNvSpPr>
          <p:nvPr>
            <p:ph sz="half" idx="1"/>
          </p:nvPr>
        </p:nvSpPr>
        <p:spPr/>
        <p:txBody>
          <a:bodyPr>
            <a:normAutofit/>
          </a:bodyPr>
          <a:lstStyle/>
          <a:p>
            <a:r>
              <a:rPr lang="en-US" sz="2400" dirty="0" smtClean="0"/>
              <a:t>Both heart rate and arterial blood pressure go down, with the lowest readings right before deep NREM sleep. </a:t>
            </a:r>
          </a:p>
          <a:p>
            <a:r>
              <a:rPr lang="en-US" sz="2400" dirty="0" smtClean="0"/>
              <a:t>Pressure readings from pulmonary vessels remain constant.</a:t>
            </a:r>
          </a:p>
          <a:p>
            <a:pPr marL="0" indent="0">
              <a:buNone/>
            </a:pPr>
            <a:endParaRPr lang="en-US" sz="2400" dirty="0"/>
          </a:p>
        </p:txBody>
      </p:sp>
      <p:sp>
        <p:nvSpPr>
          <p:cNvPr id="4" name="Content Placeholder 3"/>
          <p:cNvSpPr>
            <a:spLocks noGrp="1"/>
          </p:cNvSpPr>
          <p:nvPr>
            <p:ph sz="half" idx="2"/>
          </p:nvPr>
        </p:nvSpPr>
        <p:spPr/>
        <p:txBody>
          <a:bodyPr>
            <a:normAutofit/>
          </a:bodyPr>
          <a:lstStyle/>
          <a:p>
            <a:r>
              <a:rPr lang="en-US" sz="2400" dirty="0" smtClean="0"/>
              <a:t>During the early stages of NREM sleep breathing becomes irregular, with hypo-and hyperventilation alternating with regular breathing. </a:t>
            </a:r>
          </a:p>
          <a:p>
            <a:r>
              <a:rPr lang="en-US" sz="2400" dirty="0" smtClean="0"/>
              <a:t>Right before deep sleep (Stage III), breathing becomes regular, but at a slower rate than in light sleep.  </a:t>
            </a:r>
            <a:endParaRPr lang="en-US" sz="2400" dirty="0"/>
          </a:p>
        </p:txBody>
      </p:sp>
      <p:pic>
        <p:nvPicPr>
          <p:cNvPr id="6" name="Picture 5" descr="sno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4288602"/>
            <a:ext cx="1943100" cy="2035998"/>
          </a:xfrm>
          <a:prstGeom prst="rect">
            <a:avLst/>
          </a:prstGeom>
        </p:spPr>
      </p:pic>
    </p:spTree>
    <p:extLst>
      <p:ext uri="{BB962C8B-B14F-4D97-AF65-F5344CB8AC3E}">
        <p14:creationId xmlns:p14="http://schemas.microsoft.com/office/powerpoint/2010/main" val="3371173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NREM Sleep</a:t>
            </a:r>
            <a:br>
              <a:rPr lang="en-US" dirty="0"/>
            </a:br>
            <a:r>
              <a:rPr lang="en-US" dirty="0" smtClean="0"/>
              <a:t>Other Stuff</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Body temperature goes </a:t>
            </a:r>
            <a:r>
              <a:rPr lang="en-US" dirty="0" smtClean="0"/>
              <a:t>down.</a:t>
            </a:r>
          </a:p>
          <a:p>
            <a:r>
              <a:rPr lang="en-US" dirty="0" smtClean="0"/>
              <a:t>Hormone production cycles with stages of sleep.</a:t>
            </a:r>
          </a:p>
          <a:p>
            <a:r>
              <a:rPr lang="en-US" dirty="0" smtClean="0"/>
              <a:t>Urine becomes more concentrated, due to increased production of antidiuretic hormone.</a:t>
            </a:r>
          </a:p>
          <a:p>
            <a:r>
              <a:rPr lang="en-US" dirty="0" smtClean="0"/>
              <a:t>The stomach takes a serious rest. </a:t>
            </a:r>
          </a:p>
          <a:p>
            <a:endParaRPr lang="en-US" dirty="0"/>
          </a:p>
        </p:txBody>
      </p:sp>
      <p:sp>
        <p:nvSpPr>
          <p:cNvPr id="4" name="Content Placeholder 3"/>
          <p:cNvSpPr>
            <a:spLocks noGrp="1"/>
          </p:cNvSpPr>
          <p:nvPr>
            <p:ph sz="half" idx="2"/>
          </p:nvPr>
        </p:nvSpPr>
        <p:spPr/>
        <p:txBody>
          <a:bodyPr>
            <a:normAutofit fontScale="92500" lnSpcReduction="10000"/>
          </a:bodyPr>
          <a:lstStyle/>
          <a:p>
            <a:r>
              <a:rPr lang="en-US" dirty="0" smtClean="0"/>
              <a:t>The brain utilizes less glucose than it does when awake. This indicates a general quieting of electrical activity in the brain.</a:t>
            </a:r>
            <a:endParaRPr lang="en-US" dirty="0"/>
          </a:p>
        </p:txBody>
      </p:sp>
      <p:pic>
        <p:nvPicPr>
          <p:cNvPr id="6" name="Picture 5" descr="brain-sleep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3100" y="3949700"/>
            <a:ext cx="2336800" cy="2336800"/>
          </a:xfrm>
          <a:prstGeom prst="rect">
            <a:avLst/>
          </a:prstGeom>
        </p:spPr>
      </p:pic>
    </p:spTree>
    <p:extLst>
      <p:ext uri="{BB962C8B-B14F-4D97-AF65-F5344CB8AC3E}">
        <p14:creationId xmlns:p14="http://schemas.microsoft.com/office/powerpoint/2010/main" val="3702410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REM Sleep</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smtClean="0"/>
              <a:t>During REM sleep, central (=brain) control of homeostatic mechanisms is lost.</a:t>
            </a:r>
          </a:p>
          <a:p>
            <a:r>
              <a:rPr lang="en-US" dirty="0" smtClean="0"/>
              <a:t>Brain (specifically, the cortex) glucose metabolism goes up compared to being awake.</a:t>
            </a:r>
          </a:p>
          <a:p>
            <a:r>
              <a:rPr lang="en-US" dirty="0" smtClean="0"/>
              <a:t>Respiratory rate is irregular, tending to go up overall. However, periods of apnea and lower rates can occur. This is likely due to changes in muscle activity that accompany REM sleep. </a:t>
            </a:r>
          </a:p>
          <a:p>
            <a:pPr marL="0" indent="0">
              <a:buNone/>
            </a:pPr>
            <a:endParaRPr lang="en-US" dirty="0" smtClean="0"/>
          </a:p>
          <a:p>
            <a:pPr marL="0" indent="0">
              <a:buNone/>
            </a:pPr>
            <a:endParaRPr lang="en-US" dirty="0"/>
          </a:p>
        </p:txBody>
      </p:sp>
      <p:sp>
        <p:nvSpPr>
          <p:cNvPr id="4" name="Content Placeholder 3"/>
          <p:cNvSpPr>
            <a:spLocks noGrp="1"/>
          </p:cNvSpPr>
          <p:nvPr>
            <p:ph sz="half" idx="2"/>
          </p:nvPr>
        </p:nvSpPr>
        <p:spPr/>
        <p:txBody>
          <a:bodyPr>
            <a:normAutofit fontScale="77500" lnSpcReduction="20000"/>
          </a:bodyPr>
          <a:lstStyle/>
          <a:p>
            <a:r>
              <a:rPr lang="en-US" dirty="0"/>
              <a:t>Heart rate and blood pressure become variable. Periods of hypertension are associated with vasoconstriction of skeletal muscles. </a:t>
            </a:r>
          </a:p>
        </p:txBody>
      </p:sp>
      <p:pic>
        <p:nvPicPr>
          <p:cNvPr id="6" name="Picture 5" descr="sleeping kitte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3629254"/>
            <a:ext cx="3860800" cy="2733446"/>
          </a:xfrm>
          <a:prstGeom prst="rect">
            <a:avLst/>
          </a:prstGeom>
        </p:spPr>
      </p:pic>
    </p:spTree>
    <p:extLst>
      <p:ext uri="{BB962C8B-B14F-4D97-AF65-F5344CB8AC3E}">
        <p14:creationId xmlns:p14="http://schemas.microsoft.com/office/powerpoint/2010/main" val="3653837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Happens With Little or No Sleep?</a:t>
            </a:r>
            <a:endParaRPr lang="en-US" dirty="0"/>
          </a:p>
        </p:txBody>
      </p:sp>
      <p:pic>
        <p:nvPicPr>
          <p:cNvPr id="5" name="Content Placeholder 4" descr="sleepless.jpeg"/>
          <p:cNvPicPr>
            <a:picLocks noGrp="1" noChangeAspect="1"/>
          </p:cNvPicPr>
          <p:nvPr>
            <p:ph sz="half" idx="1"/>
          </p:nvPr>
        </p:nvPicPr>
        <p:blipFill>
          <a:blip r:embed="rId3">
            <a:extLst>
              <a:ext uri="{28A0092B-C50C-407E-A947-70E740481C1C}">
                <a14:useLocalDpi xmlns:a14="http://schemas.microsoft.com/office/drawing/2010/main" val="0"/>
              </a:ext>
            </a:extLst>
          </a:blip>
          <a:srcRect t="-34051" b="-34051"/>
          <a:stretch>
            <a:fillRect/>
          </a:stretch>
        </p:blipFill>
        <p:spPr>
          <a:xfrm>
            <a:off x="457200" y="703263"/>
            <a:ext cx="4038600" cy="4525963"/>
          </a:xfrm>
        </p:spPr>
      </p:pic>
      <p:sp>
        <p:nvSpPr>
          <p:cNvPr id="4" name="Content Placeholder 3"/>
          <p:cNvSpPr>
            <a:spLocks noGrp="1"/>
          </p:cNvSpPr>
          <p:nvPr>
            <p:ph sz="half" idx="2"/>
          </p:nvPr>
        </p:nvSpPr>
        <p:spPr/>
        <p:txBody>
          <a:bodyPr>
            <a:normAutofit lnSpcReduction="10000"/>
          </a:bodyPr>
          <a:lstStyle/>
          <a:p>
            <a:pPr marL="0" indent="0">
              <a:buNone/>
            </a:pPr>
            <a:r>
              <a:rPr lang="en-US" dirty="0"/>
              <a:t>R</a:t>
            </a:r>
            <a:r>
              <a:rPr lang="en-US" dirty="0" smtClean="0"/>
              <a:t>ats who were chronically deprived of sleep lost their ability to regulate both their body weight (they lost weight) and body temperature (they couldn’t get warm). This research suggests that </a:t>
            </a:r>
            <a:r>
              <a:rPr lang="en-US" dirty="0" err="1" smtClean="0"/>
              <a:t>homeothermy</a:t>
            </a:r>
            <a:r>
              <a:rPr lang="en-US" dirty="0" smtClean="0"/>
              <a:t>, being a warm-blooded animal, depends on sleep.  </a:t>
            </a:r>
            <a:endParaRPr lang="en-US" dirty="0"/>
          </a:p>
        </p:txBody>
      </p:sp>
      <p:sp>
        <p:nvSpPr>
          <p:cNvPr id="6" name="TextBox 5"/>
          <p:cNvSpPr txBox="1"/>
          <p:nvPr/>
        </p:nvSpPr>
        <p:spPr>
          <a:xfrm>
            <a:off x="266700" y="4622800"/>
            <a:ext cx="4229100" cy="1938992"/>
          </a:xfrm>
          <a:prstGeom prst="rect">
            <a:avLst/>
          </a:prstGeom>
          <a:noFill/>
        </p:spPr>
        <p:txBody>
          <a:bodyPr wrap="square" rtlCol="0">
            <a:spAutoFit/>
          </a:bodyPr>
          <a:lstStyle/>
          <a:p>
            <a:r>
              <a:rPr lang="en-US" sz="2400" dirty="0" smtClean="0"/>
              <a:t>Sleep deprivation studies using human subjects show that both NREM and REM sleep are important for physical and  mental health.</a:t>
            </a:r>
            <a:endParaRPr lang="en-US" sz="2400" dirty="0"/>
          </a:p>
        </p:txBody>
      </p:sp>
    </p:spTree>
    <p:extLst>
      <p:ext uri="{BB962C8B-B14F-4D97-AF65-F5344CB8AC3E}">
        <p14:creationId xmlns:p14="http://schemas.microsoft.com/office/powerpoint/2010/main" val="2738340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Sleep Deprivation</a:t>
            </a:r>
            <a:endParaRPr lang="en-US" dirty="0"/>
          </a:p>
        </p:txBody>
      </p:sp>
      <p:sp>
        <p:nvSpPr>
          <p:cNvPr id="3" name="Content Placeholder 2"/>
          <p:cNvSpPr>
            <a:spLocks noGrp="1"/>
          </p:cNvSpPr>
          <p:nvPr>
            <p:ph sz="half" idx="1"/>
          </p:nvPr>
        </p:nvSpPr>
        <p:spPr/>
        <p:txBody>
          <a:bodyPr>
            <a:normAutofit fontScale="92500" lnSpcReduction="10000"/>
          </a:bodyPr>
          <a:lstStyle/>
          <a:p>
            <a:pPr marL="0" indent="0">
              <a:buNone/>
            </a:pPr>
            <a:r>
              <a:rPr lang="en-US" dirty="0" smtClean="0"/>
              <a:t>Matthew Walker provides a list of maladies associated with chronic sleep loss. Those linked to the brain include depression, anxiety, chronic pain, suicide, Alzheimer’s, stroke and more.</a:t>
            </a:r>
            <a:endParaRPr lang="en-US" dirty="0"/>
          </a:p>
        </p:txBody>
      </p:sp>
      <p:sp>
        <p:nvSpPr>
          <p:cNvPr id="4" name="Content Placeholder 3"/>
          <p:cNvSpPr>
            <a:spLocks noGrp="1"/>
          </p:cNvSpPr>
          <p:nvPr>
            <p:ph sz="half" idx="2"/>
          </p:nvPr>
        </p:nvSpPr>
        <p:spPr/>
        <p:txBody>
          <a:bodyPr>
            <a:normAutofit fontScale="92500" lnSpcReduction="10000"/>
          </a:bodyPr>
          <a:lstStyle/>
          <a:p>
            <a:pPr marL="0" indent="0">
              <a:buNone/>
            </a:pPr>
            <a:r>
              <a:rPr lang="en-US" dirty="0" smtClean="0"/>
              <a:t>Other illnesses linked to sleep deprivation include almost everything that can go wrong physiologically: heart attacks, diabetes, cancer, immune function, etc.  His advice (which he states over and over): be sure to get 7-9 hours of sleep each night, or at least during a 24-hour period.</a:t>
            </a:r>
          </a:p>
          <a:p>
            <a:pPr marL="0" indent="0">
              <a:buNone/>
            </a:pPr>
            <a:r>
              <a:rPr lang="en-US" dirty="0" smtClean="0"/>
              <a:t>May the sleep be with you.</a:t>
            </a:r>
            <a:endParaRPr lang="en-US" dirty="0"/>
          </a:p>
        </p:txBody>
      </p:sp>
      <p:pic>
        <p:nvPicPr>
          <p:cNvPr id="6" name="Picture 5" descr="cartoon-tired-sleepless-sheep-by-ron-leishman-1027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8850" y="4873228"/>
            <a:ext cx="1689100" cy="1741884"/>
          </a:xfrm>
          <a:prstGeom prst="rect">
            <a:avLst/>
          </a:prstGeom>
        </p:spPr>
      </p:pic>
    </p:spTree>
    <p:extLst>
      <p:ext uri="{BB962C8B-B14F-4D97-AF65-F5344CB8AC3E}">
        <p14:creationId xmlns:p14="http://schemas.microsoft.com/office/powerpoint/2010/main" val="6339353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3586</TotalTime>
  <Words>1508</Words>
  <Application>Microsoft Macintosh PowerPoint</Application>
  <PresentationFormat>On-screen Show (4:3)</PresentationFormat>
  <Paragraphs>99</Paragraphs>
  <Slides>14</Slides>
  <Notes>9</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Sleep, Beautiful Sleep</vt:lpstr>
      <vt:lpstr>Sleep </vt:lpstr>
      <vt:lpstr>What is Sleep?</vt:lpstr>
      <vt:lpstr>Hypotheses for Why We Sleep</vt:lpstr>
      <vt:lpstr>What happens When We Sleep?</vt:lpstr>
      <vt:lpstr>Stages of Sleep Humans</vt:lpstr>
      <vt:lpstr>How Much Sleep: Kids</vt:lpstr>
      <vt:lpstr>How Much Sleep: Teens and Adults</vt:lpstr>
      <vt:lpstr>Are We Senseless When We Sleep? NREM Sleep</vt:lpstr>
      <vt:lpstr>NREM Sleep Heart and Lungs </vt:lpstr>
      <vt:lpstr>NREM Sleep Other Stuff</vt:lpstr>
      <vt:lpstr>REM Sleep</vt:lpstr>
      <vt:lpstr>What Happens With Little or No Sleep?</vt:lpstr>
      <vt:lpstr>Sleep Deprivation</vt:lpstr>
    </vt:vector>
  </TitlesOfParts>
  <Company>Michigan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Sleep</dc:title>
  <dc:creator>Merle</dc:creator>
  <cp:lastModifiedBy>Merle</cp:lastModifiedBy>
  <cp:revision>45</cp:revision>
  <dcterms:created xsi:type="dcterms:W3CDTF">2021-08-19T14:12:05Z</dcterms:created>
  <dcterms:modified xsi:type="dcterms:W3CDTF">2022-07-08T19:17:24Z</dcterms:modified>
</cp:coreProperties>
</file>